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53" r:id="rId1"/>
  </p:sldMasterIdLst>
  <p:notesMasterIdLst>
    <p:notesMasterId r:id="rId30"/>
  </p:notesMasterIdLst>
  <p:handoutMasterIdLst>
    <p:handoutMasterId r:id="rId31"/>
  </p:handoutMasterIdLst>
  <p:sldIdLst>
    <p:sldId id="256" r:id="rId2"/>
    <p:sldId id="319" r:id="rId3"/>
    <p:sldId id="328" r:id="rId4"/>
    <p:sldId id="261" r:id="rId5"/>
    <p:sldId id="307" r:id="rId6"/>
    <p:sldId id="313" r:id="rId7"/>
    <p:sldId id="323" r:id="rId8"/>
    <p:sldId id="324" r:id="rId9"/>
    <p:sldId id="325" r:id="rId10"/>
    <p:sldId id="326" r:id="rId11"/>
    <p:sldId id="321" r:id="rId12"/>
    <p:sldId id="266" r:id="rId13"/>
    <p:sldId id="330" r:id="rId14"/>
    <p:sldId id="308" r:id="rId15"/>
    <p:sldId id="305" r:id="rId16"/>
    <p:sldId id="271" r:id="rId17"/>
    <p:sldId id="270" r:id="rId18"/>
    <p:sldId id="306" r:id="rId19"/>
    <p:sldId id="322" r:id="rId20"/>
    <p:sldId id="312" r:id="rId21"/>
    <p:sldId id="333" r:id="rId22"/>
    <p:sldId id="327" r:id="rId23"/>
    <p:sldId id="310" r:id="rId24"/>
    <p:sldId id="334" r:id="rId25"/>
    <p:sldId id="335" r:id="rId26"/>
    <p:sldId id="336" r:id="rId27"/>
    <p:sldId id="337" r:id="rId28"/>
    <p:sldId id="331" r:id="rId2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Black" pitchFamily="34" charset="0"/>
        <a:ea typeface="+mn-ea"/>
        <a:cs typeface="+mn-cs"/>
      </a:defRPr>
    </a:lvl5pPr>
    <a:lvl6pPr marL="2286000" algn="l" defTabSz="914400" rtl="0" eaLnBrk="1" latinLnBrk="0" hangingPunct="1">
      <a:defRPr sz="2400" kern="1200">
        <a:solidFill>
          <a:schemeClr val="tx1"/>
        </a:solidFill>
        <a:latin typeface="Arial Black" pitchFamily="34" charset="0"/>
        <a:ea typeface="+mn-ea"/>
        <a:cs typeface="+mn-cs"/>
      </a:defRPr>
    </a:lvl6pPr>
    <a:lvl7pPr marL="2743200" algn="l" defTabSz="914400" rtl="0" eaLnBrk="1" latinLnBrk="0" hangingPunct="1">
      <a:defRPr sz="2400" kern="1200">
        <a:solidFill>
          <a:schemeClr val="tx1"/>
        </a:solidFill>
        <a:latin typeface="Arial Black" pitchFamily="34" charset="0"/>
        <a:ea typeface="+mn-ea"/>
        <a:cs typeface="+mn-cs"/>
      </a:defRPr>
    </a:lvl7pPr>
    <a:lvl8pPr marL="3200400" algn="l" defTabSz="914400" rtl="0" eaLnBrk="1" latinLnBrk="0" hangingPunct="1">
      <a:defRPr sz="2400" kern="1200">
        <a:solidFill>
          <a:schemeClr val="tx1"/>
        </a:solidFill>
        <a:latin typeface="Arial Black" pitchFamily="34" charset="0"/>
        <a:ea typeface="+mn-ea"/>
        <a:cs typeface="+mn-cs"/>
      </a:defRPr>
    </a:lvl8pPr>
    <a:lvl9pPr marL="3657600" algn="l" defTabSz="914400" rtl="0" eaLnBrk="1" latinLnBrk="0" hangingPunct="1">
      <a:defRPr sz="2400" kern="1200">
        <a:solidFill>
          <a:schemeClr val="tx1"/>
        </a:solidFill>
        <a:latin typeface="Arial Black"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33CC"/>
    <a:srgbClr val="8040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64" autoAdjust="0"/>
    <p:restoredTop sz="94709" autoAdjust="0"/>
  </p:normalViewPr>
  <p:slideViewPr>
    <p:cSldViewPr snapToObjects="1">
      <p:cViewPr varScale="1">
        <p:scale>
          <a:sx n="104" d="100"/>
          <a:sy n="104" d="100"/>
        </p:scale>
        <p:origin x="-1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snapToObjects="1">
      <p:cViewPr varScale="1">
        <p:scale>
          <a:sx n="57" d="100"/>
          <a:sy n="57" d="100"/>
        </p:scale>
        <p:origin x="-1232" y="-2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r>
              <a:rPr lang="en-US"/>
              <a:t>Chapter 3</a:t>
            </a:r>
          </a:p>
        </p:txBody>
      </p:sp>
      <p:sp>
        <p:nvSpPr>
          <p:cNvPr id="91139" name="Rectangle 3"/>
          <p:cNvSpPr>
            <a:spLocks noGrp="1" noChangeArrowheads="1"/>
          </p:cNvSpPr>
          <p:nvPr>
            <p:ph type="dt" sz="quarter"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91140" name="Rectangle 4"/>
          <p:cNvSpPr>
            <a:spLocks noGrp="1" noChangeArrowheads="1"/>
          </p:cNvSpPr>
          <p:nvPr>
            <p:ph type="ftr" sz="quarter" idx="2"/>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r>
              <a:rPr lang="en-US"/>
              <a:t>Kendall/Hunt</a:t>
            </a:r>
          </a:p>
        </p:txBody>
      </p:sp>
      <p:sp>
        <p:nvSpPr>
          <p:cNvPr id="91141" name="Rectangle 5"/>
          <p:cNvSpPr>
            <a:spLocks noGrp="1" noChangeArrowheads="1"/>
          </p:cNvSpPr>
          <p:nvPr>
            <p:ph type="sldNum" sz="quarter" idx="3"/>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53EFE462-9579-4877-9C82-90C5A4D4AC10}"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latin typeface="Times"/>
              </a:defRPr>
            </a:lvl1pPr>
          </a:lstStyle>
          <a:p>
            <a:r>
              <a:rPr lang="en-US"/>
              <a:t>Chapter 3</a:t>
            </a:r>
          </a:p>
        </p:txBody>
      </p:sp>
      <p:sp>
        <p:nvSpPr>
          <p:cNvPr id="29699" name="Rectangle 3"/>
          <p:cNvSpPr>
            <a:spLocks noGrp="1" noChangeArrowheads="1"/>
          </p:cNvSpPr>
          <p:nvPr>
            <p:ph type="dt"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atin typeface="Times"/>
              </a:defRPr>
            </a:lvl1pPr>
          </a:lstStyle>
          <a:p>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14400" y="4343400"/>
            <a:ext cx="5029200" cy="41148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2" name="Rectangle 6"/>
          <p:cNvSpPr>
            <a:spLocks noGrp="1" noChangeArrowheads="1"/>
          </p:cNvSpPr>
          <p:nvPr>
            <p:ph type="ftr" sz="quarter" idx="4"/>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latin typeface="Times"/>
              </a:defRPr>
            </a:lvl1pPr>
          </a:lstStyle>
          <a:p>
            <a:r>
              <a:rPr lang="en-US"/>
              <a:t>Kendall/Hunt</a:t>
            </a:r>
          </a:p>
        </p:txBody>
      </p:sp>
      <p:sp>
        <p:nvSpPr>
          <p:cNvPr id="29703" name="Rectangle 7"/>
          <p:cNvSpPr>
            <a:spLocks noGrp="1" noChangeArrowheads="1"/>
          </p:cNvSpPr>
          <p:nvPr>
            <p:ph type="sldNum" sz="quarter" idx="5"/>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atin typeface="Times"/>
              </a:defRPr>
            </a:lvl1pPr>
          </a:lstStyle>
          <a:p>
            <a:fld id="{0771FCD0-9820-4D86-9770-45258BA05A1F}" type="slidenum">
              <a:rPr lang="en-US"/>
              <a:pPr/>
              <a:t>‹#›</a:t>
            </a:fld>
            <a:endParaRPr lang="en-US"/>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Chapter 3</a:t>
            </a:r>
          </a:p>
        </p:txBody>
      </p:sp>
      <p:sp>
        <p:nvSpPr>
          <p:cNvPr id="5" name="Rectangle 6"/>
          <p:cNvSpPr>
            <a:spLocks noGrp="1" noChangeArrowheads="1"/>
          </p:cNvSpPr>
          <p:nvPr>
            <p:ph type="ftr" sz="quarter" idx="4"/>
          </p:nvPr>
        </p:nvSpPr>
        <p:spPr>
          <a:ln/>
        </p:spPr>
        <p:txBody>
          <a:bodyPr/>
          <a:lstStyle/>
          <a:p>
            <a:r>
              <a:rPr lang="en-US"/>
              <a:t>Kendall/Hunt</a:t>
            </a:r>
          </a:p>
        </p:txBody>
      </p:sp>
      <p:sp>
        <p:nvSpPr>
          <p:cNvPr id="6" name="Rectangle 7"/>
          <p:cNvSpPr>
            <a:spLocks noGrp="1" noChangeArrowheads="1"/>
          </p:cNvSpPr>
          <p:nvPr>
            <p:ph type="sldNum" sz="quarter" idx="5"/>
          </p:nvPr>
        </p:nvSpPr>
        <p:spPr>
          <a:ln/>
        </p:spPr>
        <p:txBody>
          <a:bodyPr/>
          <a:lstStyle/>
          <a:p>
            <a:fld id="{C9BE1E18-3CE7-470C-9543-F9A2CD254613}" type="slidenum">
              <a:rPr lang="en-US"/>
              <a:pPr/>
              <a:t>0</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r>
              <a:rPr lang="en-US"/>
              <a:t>Kendall/Hunt Publishing Company</a:t>
            </a:r>
            <a:endParaRPr lang="en-US">
              <a:solidFill>
                <a:schemeClr val="tx1"/>
              </a:solidFill>
            </a:endParaRPr>
          </a:p>
        </p:txBody>
      </p:sp>
      <p:sp>
        <p:nvSpPr>
          <p:cNvPr id="5" name="Slide Number Placeholder 4"/>
          <p:cNvSpPr>
            <a:spLocks noGrp="1"/>
          </p:cNvSpPr>
          <p:nvPr>
            <p:ph type="sldNum" sz="quarter" idx="11"/>
          </p:nvPr>
        </p:nvSpPr>
        <p:spPr/>
        <p:txBody>
          <a:bodyPr/>
          <a:lstStyle>
            <a:lvl1pPr>
              <a:defRPr/>
            </a:lvl1pPr>
          </a:lstStyle>
          <a:p>
            <a:fld id="{3DDBD300-D513-4ED3-992B-D807444E53B1}" type="slidenum">
              <a:rPr lang="en-US"/>
              <a:pPr/>
              <a:t>‹#›</a:t>
            </a:fld>
            <a:endParaRPr lang="en-US">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Kendall/Hunt Publishing Company</a:t>
            </a:r>
            <a:endParaRPr lang="en-US">
              <a:solidFill>
                <a:schemeClr val="tx1"/>
              </a:solidFill>
            </a:endParaRPr>
          </a:p>
        </p:txBody>
      </p:sp>
      <p:sp>
        <p:nvSpPr>
          <p:cNvPr id="5" name="Slide Number Placeholder 4"/>
          <p:cNvSpPr>
            <a:spLocks noGrp="1"/>
          </p:cNvSpPr>
          <p:nvPr>
            <p:ph type="sldNum" sz="quarter" idx="11"/>
          </p:nvPr>
        </p:nvSpPr>
        <p:spPr/>
        <p:txBody>
          <a:bodyPr/>
          <a:lstStyle>
            <a:lvl1pPr>
              <a:defRPr/>
            </a:lvl1pPr>
          </a:lstStyle>
          <a:p>
            <a:fld id="{B1174B5E-F2E7-4DE9-AB90-8CDE303AAE30}" type="slidenum">
              <a:rPr lang="en-US"/>
              <a:pPr/>
              <a:t>‹#›</a:t>
            </a:fld>
            <a:endParaRPr lang="en-US">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Kendall/Hunt Publishing Company</a:t>
            </a:r>
            <a:endParaRPr lang="en-US">
              <a:solidFill>
                <a:schemeClr val="tx1"/>
              </a:solidFill>
            </a:endParaRPr>
          </a:p>
        </p:txBody>
      </p:sp>
      <p:sp>
        <p:nvSpPr>
          <p:cNvPr id="5" name="Slide Number Placeholder 4"/>
          <p:cNvSpPr>
            <a:spLocks noGrp="1"/>
          </p:cNvSpPr>
          <p:nvPr>
            <p:ph type="sldNum" sz="quarter" idx="11"/>
          </p:nvPr>
        </p:nvSpPr>
        <p:spPr/>
        <p:txBody>
          <a:bodyPr/>
          <a:lstStyle>
            <a:lvl1pPr>
              <a:defRPr/>
            </a:lvl1pPr>
          </a:lstStyle>
          <a:p>
            <a:fld id="{91C61581-0AC8-4B53-BF5E-1AE76513FBF4}" type="slidenum">
              <a:rPr lang="en-US"/>
              <a:pPr/>
              <a:t>‹#›</a:t>
            </a:fld>
            <a:endParaRPr lang="en-US">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590800" y="228600"/>
            <a:ext cx="5867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r>
              <a:rPr lang="en-US"/>
              <a:t>Kendall/Hunt Publishing Company</a:t>
            </a:r>
            <a:endParaRPr lang="en-US">
              <a:solidFill>
                <a:schemeClr val="tx1"/>
              </a:solidFill>
            </a:endParaRPr>
          </a:p>
        </p:txBody>
      </p:sp>
      <p:sp>
        <p:nvSpPr>
          <p:cNvPr id="6" name="Slide Number Placeholder 5"/>
          <p:cNvSpPr>
            <a:spLocks noGrp="1"/>
          </p:cNvSpPr>
          <p:nvPr>
            <p:ph type="sldNum" sz="quarter" idx="11"/>
          </p:nvPr>
        </p:nvSpPr>
        <p:spPr>
          <a:xfrm>
            <a:off x="6553200" y="6248400"/>
            <a:ext cx="1905000" cy="457200"/>
          </a:xfrm>
        </p:spPr>
        <p:txBody>
          <a:bodyPr/>
          <a:lstStyle>
            <a:lvl1pPr>
              <a:defRPr/>
            </a:lvl1pPr>
          </a:lstStyle>
          <a:p>
            <a:fld id="{FD470065-89AA-4A64-8A51-1FD69D3F9CF6}" type="slidenum">
              <a:rPr lang="en-US"/>
              <a:pPr/>
              <a:t>‹#›</a:t>
            </a:fld>
            <a:endParaRPr lang="en-US">
              <a:solidFill>
                <a:schemeClr val="tx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228600"/>
            <a:ext cx="5867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r>
              <a:rPr lang="en-US"/>
              <a:t>Kendall/Hunt Publishing Company</a:t>
            </a:r>
            <a:endParaRPr lang="en-US">
              <a:solidFill>
                <a:schemeClr val="tx1"/>
              </a:solidFill>
            </a:endParaRPr>
          </a:p>
        </p:txBody>
      </p:sp>
      <p:sp>
        <p:nvSpPr>
          <p:cNvPr id="6" name="Slide Number Placeholder 5"/>
          <p:cNvSpPr>
            <a:spLocks noGrp="1"/>
          </p:cNvSpPr>
          <p:nvPr>
            <p:ph type="sldNum" sz="quarter" idx="11"/>
          </p:nvPr>
        </p:nvSpPr>
        <p:spPr>
          <a:xfrm>
            <a:off x="6553200" y="6248400"/>
            <a:ext cx="1905000" cy="457200"/>
          </a:xfrm>
        </p:spPr>
        <p:txBody>
          <a:bodyPr/>
          <a:lstStyle>
            <a:lvl1pPr>
              <a:defRPr/>
            </a:lvl1pPr>
          </a:lstStyle>
          <a:p>
            <a:fld id="{4AA6F182-F328-4642-B9FE-5C57F616FFA5}" type="slidenum">
              <a:rPr lang="en-US"/>
              <a:pPr/>
              <a:t>‹#›</a:t>
            </a:fld>
            <a:endParaRPr lang="en-US">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Kendall/Hunt Publishing Company</a:t>
            </a:r>
            <a:endParaRPr lang="en-US">
              <a:solidFill>
                <a:schemeClr val="tx1"/>
              </a:solidFill>
            </a:endParaRPr>
          </a:p>
        </p:txBody>
      </p:sp>
      <p:sp>
        <p:nvSpPr>
          <p:cNvPr id="5" name="Slide Number Placeholder 4"/>
          <p:cNvSpPr>
            <a:spLocks noGrp="1"/>
          </p:cNvSpPr>
          <p:nvPr>
            <p:ph type="sldNum" sz="quarter" idx="11"/>
          </p:nvPr>
        </p:nvSpPr>
        <p:spPr/>
        <p:txBody>
          <a:bodyPr/>
          <a:lstStyle>
            <a:lvl1pPr>
              <a:defRPr/>
            </a:lvl1pPr>
          </a:lstStyle>
          <a:p>
            <a:fld id="{75682F62-F4C2-40B4-B334-E4D9C10FE878}" type="slidenum">
              <a:rPr lang="en-US"/>
              <a:pPr/>
              <a:t>‹#›</a:t>
            </a:fld>
            <a:endParaRPr lang="en-US">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Kendall/Hunt Publishing Company</a:t>
            </a:r>
            <a:endParaRPr lang="en-US">
              <a:solidFill>
                <a:schemeClr val="tx1"/>
              </a:solidFill>
            </a:endParaRPr>
          </a:p>
        </p:txBody>
      </p:sp>
      <p:sp>
        <p:nvSpPr>
          <p:cNvPr id="5" name="Slide Number Placeholder 4"/>
          <p:cNvSpPr>
            <a:spLocks noGrp="1"/>
          </p:cNvSpPr>
          <p:nvPr>
            <p:ph type="sldNum" sz="quarter" idx="11"/>
          </p:nvPr>
        </p:nvSpPr>
        <p:spPr/>
        <p:txBody>
          <a:bodyPr/>
          <a:lstStyle>
            <a:lvl1pPr>
              <a:defRPr/>
            </a:lvl1pPr>
          </a:lstStyle>
          <a:p>
            <a:fld id="{0A2F7F6E-B055-4C9A-A118-59ADC64D48BE}" type="slidenum">
              <a:rPr lang="en-US"/>
              <a:pPr/>
              <a:t>‹#›</a:t>
            </a:fld>
            <a:endParaRPr lang="en-US">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Kendall/Hunt Publishing Company</a:t>
            </a:r>
            <a:endParaRPr lang="en-US">
              <a:solidFill>
                <a:schemeClr val="tx1"/>
              </a:solidFill>
            </a:endParaRPr>
          </a:p>
        </p:txBody>
      </p:sp>
      <p:sp>
        <p:nvSpPr>
          <p:cNvPr id="6" name="Slide Number Placeholder 5"/>
          <p:cNvSpPr>
            <a:spLocks noGrp="1"/>
          </p:cNvSpPr>
          <p:nvPr>
            <p:ph type="sldNum" sz="quarter" idx="11"/>
          </p:nvPr>
        </p:nvSpPr>
        <p:spPr/>
        <p:txBody>
          <a:bodyPr/>
          <a:lstStyle>
            <a:lvl1pPr>
              <a:defRPr/>
            </a:lvl1pPr>
          </a:lstStyle>
          <a:p>
            <a:fld id="{5BC2BA8C-A5E9-4C33-80E0-A430E217FD5D}" type="slidenum">
              <a:rPr lang="en-US"/>
              <a:pPr/>
              <a:t>‹#›</a:t>
            </a:fld>
            <a:endParaRPr lang="en-US">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Kendall/Hunt Publishing Company</a:t>
            </a:r>
            <a:endParaRPr lang="en-US">
              <a:solidFill>
                <a:schemeClr val="tx1"/>
              </a:solidFill>
            </a:endParaRPr>
          </a:p>
        </p:txBody>
      </p:sp>
      <p:sp>
        <p:nvSpPr>
          <p:cNvPr id="8" name="Slide Number Placeholder 7"/>
          <p:cNvSpPr>
            <a:spLocks noGrp="1"/>
          </p:cNvSpPr>
          <p:nvPr>
            <p:ph type="sldNum" sz="quarter" idx="11"/>
          </p:nvPr>
        </p:nvSpPr>
        <p:spPr/>
        <p:txBody>
          <a:bodyPr/>
          <a:lstStyle>
            <a:lvl1pPr>
              <a:defRPr/>
            </a:lvl1pPr>
          </a:lstStyle>
          <a:p>
            <a:fld id="{D2130B6F-E21A-4B24-B505-ABAB15ACEE52}" type="slidenum">
              <a:rPr lang="en-US"/>
              <a:pPr/>
              <a:t>‹#›</a:t>
            </a:fld>
            <a:endParaRPr lang="en-US">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Kendall/Hunt Publishing Company</a:t>
            </a:r>
            <a:endParaRPr lang="en-US">
              <a:solidFill>
                <a:schemeClr val="tx1"/>
              </a:solidFill>
            </a:endParaRPr>
          </a:p>
        </p:txBody>
      </p:sp>
      <p:sp>
        <p:nvSpPr>
          <p:cNvPr id="4" name="Slide Number Placeholder 3"/>
          <p:cNvSpPr>
            <a:spLocks noGrp="1"/>
          </p:cNvSpPr>
          <p:nvPr>
            <p:ph type="sldNum" sz="quarter" idx="11"/>
          </p:nvPr>
        </p:nvSpPr>
        <p:spPr/>
        <p:txBody>
          <a:bodyPr/>
          <a:lstStyle>
            <a:lvl1pPr>
              <a:defRPr/>
            </a:lvl1pPr>
          </a:lstStyle>
          <a:p>
            <a:fld id="{BCFDEE7D-0EBE-46C5-A468-A83518C8451E}" type="slidenum">
              <a:rPr lang="en-US"/>
              <a:pPr/>
              <a:t>‹#›</a:t>
            </a:fld>
            <a:endParaRPr lang="en-US">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Kendall/Hunt Publishing Company</a:t>
            </a:r>
            <a:endParaRPr lang="en-US">
              <a:solidFill>
                <a:schemeClr val="tx1"/>
              </a:solidFill>
            </a:endParaRPr>
          </a:p>
        </p:txBody>
      </p:sp>
      <p:sp>
        <p:nvSpPr>
          <p:cNvPr id="3" name="Slide Number Placeholder 2"/>
          <p:cNvSpPr>
            <a:spLocks noGrp="1"/>
          </p:cNvSpPr>
          <p:nvPr>
            <p:ph type="sldNum" sz="quarter" idx="11"/>
          </p:nvPr>
        </p:nvSpPr>
        <p:spPr/>
        <p:txBody>
          <a:bodyPr/>
          <a:lstStyle>
            <a:lvl1pPr>
              <a:defRPr/>
            </a:lvl1pPr>
          </a:lstStyle>
          <a:p>
            <a:fld id="{3E74F108-79D2-41A4-8ABE-2AB7ED570881}" type="slidenum">
              <a:rPr lang="en-US"/>
              <a:pPr/>
              <a:t>‹#›</a:t>
            </a:fld>
            <a:endParaRPr lang="en-US">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Kendall/Hunt Publishing Company</a:t>
            </a:r>
            <a:endParaRPr lang="en-US">
              <a:solidFill>
                <a:schemeClr val="tx1"/>
              </a:solidFill>
            </a:endParaRPr>
          </a:p>
        </p:txBody>
      </p:sp>
      <p:sp>
        <p:nvSpPr>
          <p:cNvPr id="6" name="Slide Number Placeholder 5"/>
          <p:cNvSpPr>
            <a:spLocks noGrp="1"/>
          </p:cNvSpPr>
          <p:nvPr>
            <p:ph type="sldNum" sz="quarter" idx="11"/>
          </p:nvPr>
        </p:nvSpPr>
        <p:spPr/>
        <p:txBody>
          <a:bodyPr/>
          <a:lstStyle>
            <a:lvl1pPr>
              <a:defRPr/>
            </a:lvl1pPr>
          </a:lstStyle>
          <a:p>
            <a:fld id="{81806DC3-BD24-467B-BA93-55015489EFD1}" type="slidenum">
              <a:rPr lang="en-US"/>
              <a:pPr/>
              <a:t>‹#›</a:t>
            </a:fld>
            <a:endParaRPr lang="en-US">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Kendall/Hunt Publishing Company</a:t>
            </a:r>
            <a:endParaRPr lang="en-US">
              <a:solidFill>
                <a:schemeClr val="tx1"/>
              </a:solidFill>
            </a:endParaRPr>
          </a:p>
        </p:txBody>
      </p:sp>
      <p:sp>
        <p:nvSpPr>
          <p:cNvPr id="6" name="Slide Number Placeholder 5"/>
          <p:cNvSpPr>
            <a:spLocks noGrp="1"/>
          </p:cNvSpPr>
          <p:nvPr>
            <p:ph type="sldNum" sz="quarter" idx="11"/>
          </p:nvPr>
        </p:nvSpPr>
        <p:spPr/>
        <p:txBody>
          <a:bodyPr/>
          <a:lstStyle>
            <a:lvl1pPr>
              <a:defRPr/>
            </a:lvl1pPr>
          </a:lstStyle>
          <a:p>
            <a:fld id="{CDE861CA-D539-429F-8844-B05DB5E5DB04}" type="slidenum">
              <a:rPr lang="en-US"/>
              <a:pPr/>
              <a:t>‹#›</a:t>
            </a:fld>
            <a:endParaRPr lang="en-US">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bwMode="auto">
          <a:xfrm>
            <a:off x="2590800" y="228600"/>
            <a:ext cx="5867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373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73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0000"/>
                </a:solidFill>
                <a:latin typeface="+mn-lt"/>
              </a:defRPr>
            </a:lvl1pPr>
          </a:lstStyle>
          <a:p>
            <a:r>
              <a:rPr lang="en-US"/>
              <a:t>Kendall/Hunt Publishing Company</a:t>
            </a:r>
          </a:p>
        </p:txBody>
      </p:sp>
      <p:sp>
        <p:nvSpPr>
          <p:cNvPr id="7373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0000"/>
                </a:solidFill>
                <a:latin typeface="+mn-lt"/>
              </a:defRPr>
            </a:lvl1pPr>
          </a:lstStyle>
          <a:p>
            <a:fld id="{18C1E9DF-3209-43E2-AB24-364943158631}" type="slidenum">
              <a:rPr lang="en-US"/>
              <a:pPr/>
              <a:t>‹#›</a:t>
            </a:fld>
            <a:endParaRPr lang="en-US"/>
          </a:p>
        </p:txBody>
      </p:sp>
      <p:sp>
        <p:nvSpPr>
          <p:cNvPr id="73738" name="Text Box 10"/>
          <p:cNvSpPr txBox="1">
            <a:spLocks noChangeArrowheads="1"/>
          </p:cNvSpPr>
          <p:nvPr userDrawn="1"/>
        </p:nvSpPr>
        <p:spPr bwMode="auto">
          <a:xfrm>
            <a:off x="593725" y="6259513"/>
            <a:ext cx="881063" cy="304800"/>
          </a:xfrm>
          <a:prstGeom prst="rect">
            <a:avLst/>
          </a:prstGeom>
          <a:noFill/>
          <a:ln w="12700" cap="sq">
            <a:noFill/>
            <a:miter lim="800000"/>
            <a:headEnd type="none" w="sm" len="sm"/>
            <a:tailEnd type="none" w="sm" len="sm"/>
          </a:ln>
          <a:effectLst/>
        </p:spPr>
        <p:txBody>
          <a:bodyPr wrap="none">
            <a:spAutoFit/>
          </a:bodyPr>
          <a:lstStyle/>
          <a:p>
            <a:r>
              <a:rPr lang="en-US" sz="1400">
                <a:solidFill>
                  <a:srgbClr val="FF0000"/>
                </a:solidFill>
                <a:latin typeface="Times New Roman" pitchFamily="18" charset="0"/>
              </a:rPr>
              <a:t>Chapter 3</a:t>
            </a:r>
            <a:endParaRPr lang="en-US">
              <a:latin typeface="Times New Roman" pitchFamily="18" charset="0"/>
            </a:endParaRPr>
          </a:p>
        </p:txBody>
      </p:sp>
      <p:pic>
        <p:nvPicPr>
          <p:cNvPr id="73739" name="Picture 11"/>
          <p:cNvPicPr>
            <a:picLocks noChangeAspect="1" noChangeArrowheads="1"/>
          </p:cNvPicPr>
          <p:nvPr userDrawn="1"/>
        </p:nvPicPr>
        <p:blipFill>
          <a:blip r:embed="rId15" cstate="print"/>
          <a:srcRect/>
          <a:stretch>
            <a:fillRect/>
          </a:stretch>
        </p:blipFill>
        <p:spPr bwMode="auto">
          <a:xfrm>
            <a:off x="0" y="0"/>
            <a:ext cx="2590800" cy="1471613"/>
          </a:xfrm>
          <a:prstGeom prst="rect">
            <a:avLst/>
          </a:prstGeom>
          <a:noFill/>
        </p:spPr>
      </p:pic>
      <p:pic>
        <p:nvPicPr>
          <p:cNvPr id="73742" name="Picture 14"/>
          <p:cNvPicPr>
            <a:picLocks noChangeAspect="1" noChangeArrowheads="1"/>
          </p:cNvPicPr>
          <p:nvPr userDrawn="1"/>
        </p:nvPicPr>
        <p:blipFill>
          <a:blip r:embed="rId16"/>
          <a:srcRect/>
          <a:stretch>
            <a:fillRect/>
          </a:stretch>
        </p:blipFill>
        <p:spPr bwMode="auto">
          <a:xfrm>
            <a:off x="0" y="1392238"/>
            <a:ext cx="9144000" cy="436562"/>
          </a:xfrm>
          <a:prstGeom prst="rect">
            <a:avLst/>
          </a:prstGeom>
          <a:noFill/>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a:defRPr>
      </a:lvl2pPr>
      <a:lvl3pPr algn="ctr" rtl="0" fontAlgn="base">
        <a:spcBef>
          <a:spcPct val="0"/>
        </a:spcBef>
        <a:spcAft>
          <a:spcPct val="0"/>
        </a:spcAft>
        <a:defRPr sz="4400">
          <a:solidFill>
            <a:schemeClr val="tx2"/>
          </a:solidFill>
          <a:latin typeface="Times"/>
        </a:defRPr>
      </a:lvl3pPr>
      <a:lvl4pPr algn="ctr" rtl="0" fontAlgn="base">
        <a:spcBef>
          <a:spcPct val="0"/>
        </a:spcBef>
        <a:spcAft>
          <a:spcPct val="0"/>
        </a:spcAft>
        <a:defRPr sz="4400">
          <a:solidFill>
            <a:schemeClr val="tx2"/>
          </a:solidFill>
          <a:latin typeface="Times"/>
        </a:defRPr>
      </a:lvl4pPr>
      <a:lvl5pPr algn="ctr" rtl="0" fontAlgn="base">
        <a:spcBef>
          <a:spcPct val="0"/>
        </a:spcBef>
        <a:spcAft>
          <a:spcPct val="0"/>
        </a:spcAft>
        <a:defRPr sz="4400">
          <a:solidFill>
            <a:schemeClr val="tx2"/>
          </a:solidFill>
          <a:latin typeface="Times"/>
        </a:defRPr>
      </a:lvl5pPr>
      <a:lvl6pPr marL="457200" algn="ctr" rtl="0" fontAlgn="base">
        <a:spcBef>
          <a:spcPct val="0"/>
        </a:spcBef>
        <a:spcAft>
          <a:spcPct val="0"/>
        </a:spcAft>
        <a:defRPr sz="4400">
          <a:solidFill>
            <a:schemeClr val="tx2"/>
          </a:solidFill>
          <a:latin typeface="Times"/>
        </a:defRPr>
      </a:lvl6pPr>
      <a:lvl7pPr marL="914400" algn="ctr" rtl="0" fontAlgn="base">
        <a:spcBef>
          <a:spcPct val="0"/>
        </a:spcBef>
        <a:spcAft>
          <a:spcPct val="0"/>
        </a:spcAft>
        <a:defRPr sz="4400">
          <a:solidFill>
            <a:schemeClr val="tx2"/>
          </a:solidFill>
          <a:latin typeface="Times"/>
        </a:defRPr>
      </a:lvl7pPr>
      <a:lvl8pPr marL="1371600" algn="ctr" rtl="0" fontAlgn="base">
        <a:spcBef>
          <a:spcPct val="0"/>
        </a:spcBef>
        <a:spcAft>
          <a:spcPct val="0"/>
        </a:spcAft>
        <a:defRPr sz="4400">
          <a:solidFill>
            <a:schemeClr val="tx2"/>
          </a:solidFill>
          <a:latin typeface="Times"/>
        </a:defRPr>
      </a:lvl8pPr>
      <a:lvl9pPr marL="1828800" algn="ctr" rtl="0" fontAlgn="base">
        <a:spcBef>
          <a:spcPct val="0"/>
        </a:spcBef>
        <a:spcAft>
          <a:spcPct val="0"/>
        </a:spcAft>
        <a:defRPr sz="4400">
          <a:solidFill>
            <a:schemeClr val="tx2"/>
          </a:solidFill>
          <a:latin typeface="Times"/>
        </a:defRPr>
      </a:lvl9pPr>
    </p:titleStyle>
    <p:bodyStyle>
      <a:lvl1pPr marL="342900" indent="-342900" algn="l" rtl="0" fontAlgn="base">
        <a:spcBef>
          <a:spcPct val="20000"/>
        </a:spcBef>
        <a:spcAft>
          <a:spcPct val="0"/>
        </a:spcAft>
        <a:buFont typeface="Webdings" pitchFamily="18" charset="2"/>
        <a:buChar char=" "/>
        <a:defRPr sz="3200">
          <a:solidFill>
            <a:schemeClr val="tx1"/>
          </a:solidFill>
          <a:latin typeface="+mn-lt"/>
          <a:ea typeface="+mn-ea"/>
          <a:cs typeface="+mn-cs"/>
        </a:defRPr>
      </a:lvl1pPr>
      <a:lvl2pPr marL="742950" indent="-285750" algn="l" rtl="0" fontAlgn="base">
        <a:spcBef>
          <a:spcPct val="20000"/>
        </a:spcBef>
        <a:spcAft>
          <a:spcPct val="0"/>
        </a:spcAft>
        <a:buFont typeface="Webdings" pitchFamily="18" charset="2"/>
        <a:buChar char=" "/>
        <a:defRPr sz="2800">
          <a:solidFill>
            <a:schemeClr val="tx1"/>
          </a:solidFill>
          <a:latin typeface="+mn-lt"/>
        </a:defRPr>
      </a:lvl2pPr>
      <a:lvl3pPr marL="1143000" indent="-228600" algn="l" rtl="0" fontAlgn="base">
        <a:spcBef>
          <a:spcPct val="20000"/>
        </a:spcBef>
        <a:spcAft>
          <a:spcPct val="0"/>
        </a:spcAft>
        <a:buFont typeface="Webdings" pitchFamily="18" charset="2"/>
        <a:buChar char=" "/>
        <a:defRPr sz="2400">
          <a:solidFill>
            <a:schemeClr val="tx1"/>
          </a:solidFill>
          <a:latin typeface="+mn-lt"/>
        </a:defRPr>
      </a:lvl3pPr>
      <a:lvl4pPr marL="1600200" indent="-228600" algn="l" rtl="0" fontAlgn="base">
        <a:spcBef>
          <a:spcPct val="20000"/>
        </a:spcBef>
        <a:spcAft>
          <a:spcPct val="0"/>
        </a:spcAft>
        <a:buFont typeface="Webdings" pitchFamily="18" charset="2"/>
        <a:buChar char=" "/>
        <a:defRPr sz="2000">
          <a:solidFill>
            <a:schemeClr val="tx1"/>
          </a:solidFill>
          <a:latin typeface="+mn-lt"/>
        </a:defRPr>
      </a:lvl4pPr>
      <a:lvl5pPr marL="2057400" indent="-228600" algn="l" rtl="0" fontAlgn="base">
        <a:spcBef>
          <a:spcPct val="20000"/>
        </a:spcBef>
        <a:spcAft>
          <a:spcPct val="0"/>
        </a:spcAft>
        <a:buFont typeface="Webdings" pitchFamily="18" charset="2"/>
        <a:buChar char=" "/>
        <a:defRPr sz="2000">
          <a:solidFill>
            <a:schemeClr val="tx1"/>
          </a:solidFill>
          <a:latin typeface="+mn-lt"/>
        </a:defRPr>
      </a:lvl5pPr>
      <a:lvl6pPr marL="2514600" indent="-228600" algn="l" rtl="0" fontAlgn="base">
        <a:spcBef>
          <a:spcPct val="20000"/>
        </a:spcBef>
        <a:spcAft>
          <a:spcPct val="0"/>
        </a:spcAft>
        <a:buFont typeface="Webdings" pitchFamily="18" charset="2"/>
        <a:buChar char=" "/>
        <a:defRPr sz="2000">
          <a:solidFill>
            <a:schemeClr val="tx1"/>
          </a:solidFill>
          <a:latin typeface="+mn-lt"/>
        </a:defRPr>
      </a:lvl6pPr>
      <a:lvl7pPr marL="2971800" indent="-228600" algn="l" rtl="0" fontAlgn="base">
        <a:spcBef>
          <a:spcPct val="20000"/>
        </a:spcBef>
        <a:spcAft>
          <a:spcPct val="0"/>
        </a:spcAft>
        <a:buFont typeface="Webdings" pitchFamily="18" charset="2"/>
        <a:buChar char=" "/>
        <a:defRPr sz="2000">
          <a:solidFill>
            <a:schemeClr val="tx1"/>
          </a:solidFill>
          <a:latin typeface="+mn-lt"/>
        </a:defRPr>
      </a:lvl7pPr>
      <a:lvl8pPr marL="3429000" indent="-228600" algn="l" rtl="0" fontAlgn="base">
        <a:spcBef>
          <a:spcPct val="20000"/>
        </a:spcBef>
        <a:spcAft>
          <a:spcPct val="0"/>
        </a:spcAft>
        <a:buFont typeface="Webdings" pitchFamily="18" charset="2"/>
        <a:buChar char=" "/>
        <a:defRPr sz="2000">
          <a:solidFill>
            <a:schemeClr val="tx1"/>
          </a:solidFill>
          <a:latin typeface="+mn-lt"/>
        </a:defRPr>
      </a:lvl8pPr>
      <a:lvl9pPr marL="3886200" indent="-228600" algn="l" rtl="0" fontAlgn="base">
        <a:spcBef>
          <a:spcPct val="20000"/>
        </a:spcBef>
        <a:spcAft>
          <a:spcPct val="0"/>
        </a:spcAft>
        <a:buFont typeface="Webdings" pitchFamily="18" charset="2"/>
        <a:buChar char=" "/>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3.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3.xml"/><Relationship Id="rId4" Type="http://schemas.openxmlformats.org/officeDocument/2006/relationships/image" Target="../media/image42.jpeg"/></Relationships>
</file>

<file path=ppt/slides/_rels/slide1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1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8.jpeg"/><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image" Target="../media/image57.png"/><Relationship Id="rId5" Type="http://schemas.openxmlformats.org/officeDocument/2006/relationships/hyperlink" Target="file:///C:\Documents%20and%20Settings\Compaq_Owner\My%20Documents\My%20Videos\RealPlayer%20Downloads\Court%20Room%20Fight.flv" TargetMode="External"/><Relationship Id="rId4" Type="http://schemas.openxmlformats.org/officeDocument/2006/relationships/image" Target="../media/image56.jpeg"/></Relationships>
</file>

<file path=ppt/slides/_rels/slide22.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image" Target="../media/image59.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2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7.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8.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pixdaus.com/single.php?id=13411" TargetMode="Externa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0.gif"/><Relationship Id="rId7" Type="http://schemas.openxmlformats.org/officeDocument/2006/relationships/image" Target="../media/image24.jpeg"/><Relationship Id="rId2" Type="http://schemas.openxmlformats.org/officeDocument/2006/relationships/image" Target="../media/image19.gif"/><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600" y="269875"/>
            <a:ext cx="8686800" cy="677863"/>
          </a:xfrm>
        </p:spPr>
        <p:txBody>
          <a:bodyPr/>
          <a:lstStyle/>
          <a:p>
            <a:r>
              <a:rPr kumimoji="1" lang="en-US" dirty="0">
                <a:solidFill>
                  <a:srgbClr val="FF0000"/>
                </a:solidFill>
              </a:rPr>
              <a:t>		   	 	</a:t>
            </a:r>
            <a:br>
              <a:rPr kumimoji="1" lang="en-US" dirty="0">
                <a:solidFill>
                  <a:srgbClr val="FF0000"/>
                </a:solidFill>
              </a:rPr>
            </a:br>
            <a:r>
              <a:rPr kumimoji="1" lang="en-US" dirty="0" smtClean="0">
                <a:solidFill>
                  <a:srgbClr val="FF0000"/>
                </a:solidFill>
              </a:rPr>
              <a:t> </a:t>
            </a:r>
            <a:r>
              <a:rPr kumimoji="1" lang="en-US" sz="3600" dirty="0">
                <a:solidFill>
                  <a:srgbClr val="FF0000"/>
                </a:solidFill>
                <a:latin typeface="Arial Black" pitchFamily="34" charset="0"/>
              </a:rPr>
              <a:t>THE CRIME SCENE</a:t>
            </a:r>
          </a:p>
        </p:txBody>
      </p:sp>
      <p:sp>
        <p:nvSpPr>
          <p:cNvPr id="10244" name="Rectangle 4"/>
          <p:cNvSpPr>
            <a:spLocks noGrp="1" noChangeArrowheads="1"/>
          </p:cNvSpPr>
          <p:nvPr>
            <p:ph type="body" sz="half" idx="2"/>
          </p:nvPr>
        </p:nvSpPr>
        <p:spPr>
          <a:xfrm>
            <a:off x="4191000" y="2438400"/>
            <a:ext cx="4343400" cy="3657600"/>
          </a:xfrm>
        </p:spPr>
        <p:txBody>
          <a:bodyPr/>
          <a:lstStyle/>
          <a:p>
            <a:pPr>
              <a:lnSpc>
                <a:spcPct val="90000"/>
              </a:lnSpc>
              <a:buFont typeface="Webdings" pitchFamily="18" charset="2"/>
              <a:buNone/>
            </a:pPr>
            <a:r>
              <a:rPr kumimoji="1" lang="en-US" sz="2400" dirty="0">
                <a:latin typeface="Arial" charset="0"/>
              </a:rPr>
              <a:t>    “</a:t>
            </a:r>
            <a:r>
              <a:rPr kumimoji="1" lang="en-US" sz="2800" dirty="0">
                <a:latin typeface="Arial" charset="0"/>
              </a:rPr>
              <a:t>Oh, how simple it would all have been had I been here before they came like a herd of buffalo and wallowed all over it</a:t>
            </a:r>
            <a:r>
              <a:rPr kumimoji="1" lang="en-US" sz="2800" dirty="0" smtClean="0">
                <a:latin typeface="Arial" charset="0"/>
              </a:rPr>
              <a:t>.”</a:t>
            </a:r>
            <a:endParaRPr kumimoji="1" lang="en-US" sz="2000" dirty="0">
              <a:latin typeface="Arial" charset="0"/>
            </a:endParaRPr>
          </a:p>
          <a:p>
            <a:pPr algn="r">
              <a:lnSpc>
                <a:spcPct val="90000"/>
              </a:lnSpc>
              <a:buFont typeface="Webdings" pitchFamily="18" charset="2"/>
              <a:buNone/>
            </a:pPr>
            <a:r>
              <a:rPr kumimoji="1" lang="en-US" sz="2000" dirty="0">
                <a:latin typeface="Arial" charset="0"/>
                <a:cs typeface="Arial" charset="0"/>
              </a:rPr>
              <a:t>—</a:t>
            </a:r>
            <a:r>
              <a:rPr kumimoji="1" lang="en-US" sz="2000" dirty="0">
                <a:latin typeface="Arial" charset="0"/>
              </a:rPr>
              <a:t>A. Conan Doyle, in </a:t>
            </a:r>
            <a:r>
              <a:rPr kumimoji="1" lang="en-US" sz="2000" i="1" dirty="0">
                <a:latin typeface="Arial" charset="0"/>
              </a:rPr>
              <a:t>The</a:t>
            </a:r>
            <a:r>
              <a:rPr kumimoji="1" lang="en-US" sz="2000" dirty="0">
                <a:latin typeface="Arial" charset="0"/>
              </a:rPr>
              <a:t> </a:t>
            </a:r>
            <a:r>
              <a:rPr kumimoji="1" lang="en-US" sz="2000" i="1" dirty="0" err="1">
                <a:latin typeface="Arial" charset="0"/>
              </a:rPr>
              <a:t>Boscombe</a:t>
            </a:r>
            <a:r>
              <a:rPr kumimoji="1" lang="en-US" sz="2000" i="1" dirty="0">
                <a:latin typeface="Arial" charset="0"/>
              </a:rPr>
              <a:t> Valley Mystery</a:t>
            </a:r>
            <a:r>
              <a:rPr kumimoji="1" lang="en-US" sz="2000" dirty="0">
                <a:latin typeface="Arial" charset="0"/>
              </a:rPr>
              <a:t>, 1892</a:t>
            </a:r>
            <a:r>
              <a:rPr kumimoji="1" lang="en-US" sz="2800" dirty="0">
                <a:latin typeface="Arial" charset="0"/>
              </a:rPr>
              <a:t>	</a:t>
            </a:r>
          </a:p>
        </p:txBody>
      </p:sp>
      <p:pic>
        <p:nvPicPr>
          <p:cNvPr id="10249" name="Picture 9"/>
          <p:cNvPicPr>
            <a:picLocks noGrp="1" noChangeAspect="1" noChangeArrowheads="1"/>
          </p:cNvPicPr>
          <p:nvPr>
            <p:ph sz="half" idx="1"/>
          </p:nvPr>
        </p:nvPicPr>
        <p:blipFill>
          <a:blip r:embed="rId3" cstate="print"/>
          <a:srcRect/>
          <a:stretch>
            <a:fillRect/>
          </a:stretch>
        </p:blipFill>
        <p:spPr>
          <a:xfrm>
            <a:off x="7620000" y="2070143"/>
            <a:ext cx="1295400" cy="736514"/>
          </a:xfrm>
        </p:spPr>
      </p:pic>
      <p:pic>
        <p:nvPicPr>
          <p:cNvPr id="10251" name="Picture 11"/>
          <p:cNvPicPr>
            <a:picLocks noChangeAspect="1" noChangeArrowheads="1"/>
          </p:cNvPicPr>
          <p:nvPr/>
        </p:nvPicPr>
        <p:blipFill>
          <a:blip r:embed="rId4"/>
          <a:srcRect/>
          <a:stretch>
            <a:fillRect/>
          </a:stretch>
        </p:blipFill>
        <p:spPr bwMode="auto">
          <a:xfrm>
            <a:off x="0" y="1447800"/>
            <a:ext cx="9144000" cy="374650"/>
          </a:xfrm>
          <a:prstGeom prst="rect">
            <a:avLst/>
          </a:prstGeom>
          <a:noFill/>
        </p:spPr>
      </p:pic>
      <p:pic>
        <p:nvPicPr>
          <p:cNvPr id="10253" name="Picture 13" descr="http://www.poyi.org/64/photos/12/ae03.jpg"/>
          <p:cNvPicPr>
            <a:picLocks noChangeAspect="1" noChangeArrowheads="1"/>
          </p:cNvPicPr>
          <p:nvPr/>
        </p:nvPicPr>
        <p:blipFill>
          <a:blip r:embed="rId5"/>
          <a:srcRect/>
          <a:stretch>
            <a:fillRect/>
          </a:stretch>
        </p:blipFill>
        <p:spPr bwMode="auto">
          <a:xfrm>
            <a:off x="228600" y="2316631"/>
            <a:ext cx="4038600" cy="3093569"/>
          </a:xfrm>
          <a:prstGeom prst="rect">
            <a:avLst/>
          </a:prstGeom>
          <a:noFill/>
        </p:spPr>
      </p:pic>
      <p:sp>
        <p:nvSpPr>
          <p:cNvPr id="10258" name="Rectangle 18"/>
          <p:cNvSpPr>
            <a:spLocks noChangeArrowheads="1"/>
          </p:cNvSpPr>
          <p:nvPr/>
        </p:nvSpPr>
        <p:spPr bwMode="auto">
          <a:xfrm>
            <a:off x="228600" y="5410200"/>
            <a:ext cx="5639685" cy="1000274"/>
          </a:xfrm>
          <a:prstGeom prst="rect">
            <a:avLst/>
          </a:prstGeom>
          <a:noFill/>
          <a:ln w="12700" cap="sq" cmpd="sng">
            <a:noFill/>
            <a:prstDash val="solid"/>
            <a:miter lim="800000"/>
            <a:headEnd type="none" w="sm" len="sm"/>
            <a:tailEnd type="none" w="sm" len="sm"/>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Verdana" pitchFamily="34" charset="0"/>
              </a:rPr>
              <a:t> </a:t>
            </a:r>
            <a:r>
              <a:rPr kumimoji="0" lang="en-US" sz="1000" b="0" i="0" u="none" strike="noStrike" cap="none" normalizeH="0" baseline="0" dirty="0" smtClean="0">
                <a:ln>
                  <a:noFill/>
                </a:ln>
                <a:solidFill>
                  <a:schemeClr val="tx1"/>
                </a:solidFill>
                <a:effectLst/>
                <a:latin typeface="Arial Black" pitchFamily="34" charset="0"/>
              </a:rPr>
              <a:t/>
            </a:r>
            <a:br>
              <a:rPr kumimoji="0" lang="en-US" sz="1000" b="0" i="0" u="none" strike="noStrike" cap="none" normalizeH="0" baseline="0" dirty="0" smtClean="0">
                <a:ln>
                  <a:noFill/>
                </a:ln>
                <a:solidFill>
                  <a:schemeClr val="tx1"/>
                </a:solidFill>
                <a:effectLst/>
                <a:latin typeface="Arial Black" pitchFamily="34" charset="0"/>
              </a:rPr>
            </a:br>
            <a:r>
              <a:rPr kumimoji="0" lang="en-US" sz="1000" b="0" i="0" u="none" strike="noStrike" cap="none" normalizeH="0" baseline="0" dirty="0" smtClean="0">
                <a:ln>
                  <a:noFill/>
                </a:ln>
                <a:solidFill>
                  <a:srgbClr val="C00000"/>
                </a:solidFill>
                <a:effectLst/>
                <a:latin typeface="Verdana" pitchFamily="34" charset="0"/>
              </a:rPr>
              <a:t>Steven M. Falk </a:t>
            </a:r>
            <a:r>
              <a:rPr kumimoji="0" lang="en-US" sz="1000" b="0" i="1" u="none" strike="noStrike" cap="none" normalizeH="0" baseline="0" dirty="0" smtClean="0">
                <a:ln>
                  <a:noFill/>
                </a:ln>
                <a:solidFill>
                  <a:srgbClr val="C00000"/>
                </a:solidFill>
                <a:effectLst/>
                <a:latin typeface="Verdana" pitchFamily="34" charset="0"/>
              </a:rPr>
              <a:t>Philadelphia Daily News</a:t>
            </a:r>
            <a:r>
              <a:rPr kumimoji="0" lang="en-US" sz="1000" b="0" i="0" u="none" strike="noStrike" cap="none" normalizeH="0" baseline="0" dirty="0" smtClean="0">
                <a:ln>
                  <a:noFill/>
                </a:ln>
                <a:solidFill>
                  <a:srgbClr val="C00000"/>
                </a:solidFill>
                <a:effectLst/>
                <a:latin typeface="Arial Black" pitchFamily="34" charset="0"/>
              </a:rPr>
              <a:t/>
            </a:r>
            <a:br>
              <a:rPr kumimoji="0" lang="en-US" sz="1000" b="0" i="0" u="none" strike="noStrike" cap="none" normalizeH="0" baseline="0" dirty="0" smtClean="0">
                <a:ln>
                  <a:noFill/>
                </a:ln>
                <a:solidFill>
                  <a:srgbClr val="C00000"/>
                </a:solidFill>
                <a:effectLst/>
                <a:latin typeface="Arial Black" pitchFamily="34" charset="0"/>
              </a:rPr>
            </a:br>
            <a:r>
              <a:rPr kumimoji="0" lang="en-US" sz="1000" b="0" i="0" u="none" strike="noStrike" cap="none" normalizeH="0" baseline="0" dirty="0" smtClean="0">
                <a:ln>
                  <a:noFill/>
                </a:ln>
                <a:solidFill>
                  <a:srgbClr val="C00000"/>
                </a:solidFill>
                <a:effectLst/>
                <a:latin typeface="Verdana" pitchFamily="34" charset="0"/>
              </a:rPr>
              <a:t>"Doughnut Crime Scene"</a:t>
            </a:r>
            <a:r>
              <a:rPr kumimoji="0" lang="en-US" sz="1000" b="0" i="0" u="none" strike="noStrike" cap="none" normalizeH="0" baseline="0" dirty="0" smtClean="0">
                <a:ln>
                  <a:noFill/>
                </a:ln>
                <a:solidFill>
                  <a:srgbClr val="C00000"/>
                </a:solidFill>
                <a:effectLst/>
                <a:latin typeface="Arial Black" pitchFamily="34" charset="0"/>
              </a:rPr>
              <a:t> </a:t>
            </a:r>
            <a:r>
              <a:rPr kumimoji="0" lang="en-US" sz="1000" b="0" i="0" u="none" strike="noStrike" cap="none" normalizeH="0" baseline="0" dirty="0" smtClean="0">
                <a:ln>
                  <a:noFill/>
                </a:ln>
                <a:solidFill>
                  <a:srgbClr val="C00000"/>
                </a:solidFill>
                <a:effectLst/>
                <a:latin typeface="Arial" pitchFamily="34" charset="0"/>
                <a:cs typeface="Arial" pitchFamily="34" charset="0"/>
              </a:rPr>
              <a:t>It seemed interesting to me that these three elements came together at the  same time: a crime scene, cops and doughnuts. Very ironic.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C00000"/>
                </a:solidFill>
                <a:effectLst/>
                <a:latin typeface="Arial" pitchFamily="34" charset="0"/>
                <a:cs typeface="Arial" pitchFamily="34" charset="0"/>
              </a:rPr>
              <a:t>3 people shot 1601 Pratt in the 15th police district. Police at  the scene of a doughnut shop on Pratt near Frankford. One of the 3 people might be the shooter. </a:t>
            </a:r>
            <a:endParaRPr kumimoji="0" lang="en-US" sz="1000" b="0" i="0" u="none" strike="noStrike" cap="none" normalizeH="0" baseline="0" dirty="0" smtClean="0">
              <a:ln>
                <a:noFill/>
              </a:ln>
              <a:solidFill>
                <a:srgbClr val="C00000"/>
              </a:solidFill>
              <a:effectLst/>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z="3600" dirty="0">
                <a:solidFill>
                  <a:srgbClr val="FF0000"/>
                </a:solidFill>
                <a:latin typeface="Arial Black" pitchFamily="34" charset="0"/>
              </a:rPr>
              <a:t>Primary vs. Secondary</a:t>
            </a:r>
          </a:p>
        </p:txBody>
      </p:sp>
      <p:sp>
        <p:nvSpPr>
          <p:cNvPr id="18443" name="Line 11"/>
          <p:cNvSpPr>
            <a:spLocks noChangeShapeType="1"/>
          </p:cNvSpPr>
          <p:nvPr/>
        </p:nvSpPr>
        <p:spPr bwMode="auto">
          <a:xfrm>
            <a:off x="6096000" y="2590800"/>
            <a:ext cx="838200" cy="457200"/>
          </a:xfrm>
          <a:prstGeom prst="line">
            <a:avLst/>
          </a:prstGeom>
          <a:noFill/>
          <a:ln w="12700" cap="sq">
            <a:solidFill>
              <a:schemeClr val="tx1"/>
            </a:solidFill>
            <a:round/>
            <a:headEnd type="none" w="sm" len="sm"/>
            <a:tailEnd type="triangle" w="med" len="lg"/>
          </a:ln>
          <a:effectLst/>
        </p:spPr>
        <p:txBody>
          <a:bodyPr/>
          <a:lstStyle/>
          <a:p>
            <a:endParaRPr lang="en-US"/>
          </a:p>
        </p:txBody>
      </p:sp>
      <p:sp>
        <p:nvSpPr>
          <p:cNvPr id="18444" name="Line 12"/>
          <p:cNvSpPr>
            <a:spLocks noChangeShapeType="1"/>
          </p:cNvSpPr>
          <p:nvPr/>
        </p:nvSpPr>
        <p:spPr bwMode="auto">
          <a:xfrm flipH="1">
            <a:off x="6324600" y="4953000"/>
            <a:ext cx="1219200" cy="533400"/>
          </a:xfrm>
          <a:prstGeom prst="line">
            <a:avLst/>
          </a:prstGeom>
          <a:noFill/>
          <a:ln w="12700" cap="sq">
            <a:solidFill>
              <a:schemeClr val="tx1"/>
            </a:solidFill>
            <a:round/>
            <a:headEnd type="none" w="sm" len="sm"/>
            <a:tailEnd type="triangle" w="med" len="lg"/>
          </a:ln>
          <a:effectLst/>
        </p:spPr>
        <p:txBody>
          <a:bodyPr/>
          <a:lstStyle/>
          <a:p>
            <a:endParaRPr lang="en-US"/>
          </a:p>
        </p:txBody>
      </p:sp>
      <p:pic>
        <p:nvPicPr>
          <p:cNvPr id="40963" name="Picture 3"/>
          <p:cNvPicPr>
            <a:picLocks noChangeAspect="1" noChangeArrowheads="1"/>
          </p:cNvPicPr>
          <p:nvPr/>
        </p:nvPicPr>
        <p:blipFill>
          <a:blip r:embed="rId2"/>
          <a:srcRect r="28852"/>
          <a:stretch>
            <a:fillRect/>
          </a:stretch>
        </p:blipFill>
        <p:spPr bwMode="auto">
          <a:xfrm>
            <a:off x="762000" y="1905000"/>
            <a:ext cx="1524000" cy="2247373"/>
          </a:xfrm>
          <a:prstGeom prst="rect">
            <a:avLst/>
          </a:prstGeom>
          <a:noFill/>
          <a:ln w="9525">
            <a:noFill/>
            <a:miter lim="800000"/>
            <a:headEnd/>
            <a:tailEnd/>
          </a:ln>
          <a:effectLst/>
        </p:spPr>
      </p:pic>
      <p:pic>
        <p:nvPicPr>
          <p:cNvPr id="40964" name="Picture 4"/>
          <p:cNvPicPr>
            <a:picLocks noChangeAspect="1" noChangeArrowheads="1"/>
          </p:cNvPicPr>
          <p:nvPr/>
        </p:nvPicPr>
        <p:blipFill>
          <a:blip r:embed="rId3" cstate="print"/>
          <a:srcRect l="19512" t="14868" r="9872"/>
          <a:stretch>
            <a:fillRect/>
          </a:stretch>
        </p:blipFill>
        <p:spPr bwMode="auto">
          <a:xfrm>
            <a:off x="381000" y="4411399"/>
            <a:ext cx="2378171" cy="2150002"/>
          </a:xfrm>
          <a:prstGeom prst="rect">
            <a:avLst/>
          </a:prstGeom>
          <a:noFill/>
          <a:ln w="9525">
            <a:noFill/>
            <a:miter lim="800000"/>
            <a:headEnd/>
            <a:tailEnd/>
          </a:ln>
          <a:effectLst/>
        </p:spPr>
      </p:pic>
      <p:pic>
        <p:nvPicPr>
          <p:cNvPr id="40966" name="Picture 6" descr="http://dimascioproperties.com/images/UglyHouse.jpg"/>
          <p:cNvPicPr>
            <a:picLocks noChangeAspect="1" noChangeArrowheads="1"/>
          </p:cNvPicPr>
          <p:nvPr/>
        </p:nvPicPr>
        <p:blipFill>
          <a:blip r:embed="rId4"/>
          <a:srcRect l="10555" r="7101"/>
          <a:stretch>
            <a:fillRect/>
          </a:stretch>
        </p:blipFill>
        <p:spPr bwMode="auto">
          <a:xfrm>
            <a:off x="2759171" y="2039508"/>
            <a:ext cx="2651029" cy="1894318"/>
          </a:xfrm>
          <a:prstGeom prst="rect">
            <a:avLst/>
          </a:prstGeom>
          <a:noFill/>
          <a:ln w="0">
            <a:solidFill>
              <a:schemeClr val="tx1"/>
            </a:solidFill>
          </a:ln>
        </p:spPr>
      </p:pic>
      <p:pic>
        <p:nvPicPr>
          <p:cNvPr id="40968" name="Picture 8" descr="http://www.joe-ks.com/archives_jan2005/TractorCar.jpg"/>
          <p:cNvPicPr>
            <a:picLocks noChangeAspect="1" noChangeArrowheads="1"/>
          </p:cNvPicPr>
          <p:nvPr/>
        </p:nvPicPr>
        <p:blipFill>
          <a:blip r:embed="rId5"/>
          <a:srcRect b="13210"/>
          <a:stretch>
            <a:fillRect/>
          </a:stretch>
        </p:blipFill>
        <p:spPr bwMode="auto">
          <a:xfrm>
            <a:off x="6096000" y="3271396"/>
            <a:ext cx="2590800" cy="1529204"/>
          </a:xfrm>
          <a:prstGeom prst="rect">
            <a:avLst/>
          </a:prstGeom>
          <a:noFill/>
          <a:ln w="63500">
            <a:solidFill>
              <a:srgbClr val="FF0000"/>
            </a:solidFill>
          </a:ln>
        </p:spPr>
      </p:pic>
      <p:pic>
        <p:nvPicPr>
          <p:cNvPr id="40972" name="Picture 12" descr="http://www.striperonline.com/pictures/lipa_outflow/lipaoutflow1.jpg"/>
          <p:cNvPicPr>
            <a:picLocks noChangeAspect="1" noChangeArrowheads="1"/>
          </p:cNvPicPr>
          <p:nvPr/>
        </p:nvPicPr>
        <p:blipFill>
          <a:blip r:embed="rId6"/>
          <a:srcRect/>
          <a:stretch>
            <a:fillRect/>
          </a:stretch>
        </p:blipFill>
        <p:spPr bwMode="auto">
          <a:xfrm>
            <a:off x="3200400" y="4587727"/>
            <a:ext cx="2651029" cy="1973674"/>
          </a:xfrm>
          <a:prstGeom prst="rect">
            <a:avLst/>
          </a:prstGeom>
          <a:noFill/>
          <a:ln w="63500">
            <a:solidFill>
              <a:srgbClr val="FF0000"/>
            </a:solidFill>
          </a:ln>
        </p:spPr>
      </p:pic>
      <p:sp>
        <p:nvSpPr>
          <p:cNvPr id="10" name="Text Box 13"/>
          <p:cNvSpPr txBox="1">
            <a:spLocks noChangeArrowheads="1"/>
          </p:cNvSpPr>
          <p:nvPr/>
        </p:nvSpPr>
        <p:spPr bwMode="auto">
          <a:xfrm>
            <a:off x="5937943" y="5715000"/>
            <a:ext cx="3211713" cy="369332"/>
          </a:xfrm>
          <a:prstGeom prst="rect">
            <a:avLst/>
          </a:prstGeom>
          <a:noFill/>
          <a:ln w="12700" cap="sq">
            <a:noFill/>
            <a:miter lim="800000"/>
            <a:headEnd type="none" w="sm" len="sm"/>
            <a:tailEnd type="none" w="sm" len="sm"/>
          </a:ln>
          <a:effectLst/>
        </p:spPr>
        <p:txBody>
          <a:bodyPr wrap="none">
            <a:spAutoFit/>
          </a:bodyPr>
          <a:lstStyle/>
          <a:p>
            <a:r>
              <a:rPr lang="en-US" sz="1800" dirty="0">
                <a:solidFill>
                  <a:srgbClr val="FF0000"/>
                </a:solidFill>
              </a:rPr>
              <a:t>Secondary Crime Scene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295400" y="228600"/>
            <a:ext cx="7162800" cy="1143000"/>
          </a:xfrm>
        </p:spPr>
        <p:txBody>
          <a:bodyPr/>
          <a:lstStyle/>
          <a:p>
            <a:r>
              <a:rPr lang="en-US" sz="3600" dirty="0">
                <a:solidFill>
                  <a:srgbClr val="FF0000"/>
                </a:solidFill>
                <a:latin typeface="Arial Black" pitchFamily="34" charset="0"/>
              </a:rPr>
              <a:t>PROCESSING A</a:t>
            </a:r>
            <a:br>
              <a:rPr lang="en-US" sz="3600" dirty="0">
                <a:solidFill>
                  <a:srgbClr val="FF0000"/>
                </a:solidFill>
                <a:latin typeface="Arial Black" pitchFamily="34" charset="0"/>
              </a:rPr>
            </a:br>
            <a:r>
              <a:rPr lang="en-US" sz="3600" dirty="0">
                <a:solidFill>
                  <a:srgbClr val="FF0000"/>
                </a:solidFill>
                <a:latin typeface="Arial Black" pitchFamily="34" charset="0"/>
              </a:rPr>
              <a:t>CRIME SCENE</a:t>
            </a:r>
          </a:p>
        </p:txBody>
      </p:sp>
      <p:sp>
        <p:nvSpPr>
          <p:cNvPr id="100355" name="Rectangle 3"/>
          <p:cNvSpPr>
            <a:spLocks noGrp="1" noChangeArrowheads="1"/>
          </p:cNvSpPr>
          <p:nvPr>
            <p:ph type="body" sz="half" idx="1"/>
          </p:nvPr>
        </p:nvSpPr>
        <p:spPr>
          <a:xfrm>
            <a:off x="685800" y="2257425"/>
            <a:ext cx="3810000" cy="3836988"/>
          </a:xfrm>
        </p:spPr>
        <p:txBody>
          <a:bodyPr/>
          <a:lstStyle/>
          <a:p>
            <a:pPr>
              <a:buFont typeface="Wingdings" pitchFamily="2" charset="2"/>
              <a:buChar char="§"/>
            </a:pPr>
            <a:r>
              <a:rPr lang="en-US" sz="2400" dirty="0">
                <a:latin typeface="Arial" charset="0"/>
              </a:rPr>
              <a:t>Isolate and secure the scene</a:t>
            </a:r>
          </a:p>
          <a:p>
            <a:pPr>
              <a:buFont typeface="Wingdings" pitchFamily="2" charset="2"/>
              <a:buChar char="§"/>
            </a:pPr>
            <a:r>
              <a:rPr lang="en-US" sz="2400" dirty="0">
                <a:latin typeface="Arial" charset="0"/>
              </a:rPr>
              <a:t>Document the scene</a:t>
            </a:r>
          </a:p>
          <a:p>
            <a:pPr>
              <a:buFont typeface="Wingdings" pitchFamily="2" charset="2"/>
              <a:buChar char="§"/>
            </a:pPr>
            <a:r>
              <a:rPr lang="en-US" sz="2400" dirty="0">
                <a:latin typeface="Arial" charset="0"/>
              </a:rPr>
              <a:t>Search for evidence</a:t>
            </a:r>
          </a:p>
          <a:p>
            <a:pPr>
              <a:buFont typeface="Wingdings" pitchFamily="2" charset="2"/>
              <a:buChar char="§"/>
            </a:pPr>
            <a:r>
              <a:rPr lang="en-US" sz="2400" dirty="0">
                <a:latin typeface="Arial" charset="0"/>
              </a:rPr>
              <a:t>Collect and package evidence, maintaining the chain of custody</a:t>
            </a:r>
          </a:p>
          <a:p>
            <a:pPr>
              <a:buFont typeface="Wingdings" pitchFamily="2" charset="2"/>
              <a:buChar char="§"/>
            </a:pPr>
            <a:r>
              <a:rPr lang="en-US" sz="2400" dirty="0">
                <a:latin typeface="Arial" charset="0"/>
              </a:rPr>
              <a:t>Submit evidence to the crime lab</a:t>
            </a:r>
          </a:p>
          <a:p>
            <a:endParaRPr lang="en-US" sz="2400" dirty="0">
              <a:latin typeface="Arial" charset="0"/>
            </a:endParaRPr>
          </a:p>
        </p:txBody>
      </p:sp>
      <p:pic>
        <p:nvPicPr>
          <p:cNvPr id="18434" name="Picture 2" descr="http://media.kspr.com/images/Crime%20Scene%20Tape%20Police%201.jpg"/>
          <p:cNvPicPr>
            <a:picLocks noChangeAspect="1" noChangeArrowheads="1"/>
          </p:cNvPicPr>
          <p:nvPr/>
        </p:nvPicPr>
        <p:blipFill>
          <a:blip r:embed="rId2"/>
          <a:srcRect/>
          <a:stretch>
            <a:fillRect/>
          </a:stretch>
        </p:blipFill>
        <p:spPr bwMode="auto">
          <a:xfrm>
            <a:off x="4724400" y="2438400"/>
            <a:ext cx="4064000" cy="3048000"/>
          </a:xfrm>
          <a:prstGeom prst="rect">
            <a:avLst/>
          </a:prstGeom>
          <a:noFill/>
        </p:spPr>
      </p:pic>
      <p:pic>
        <p:nvPicPr>
          <p:cNvPr id="100356" name="Picture 4"/>
          <p:cNvPicPr>
            <a:picLocks noGrp="1" noChangeAspect="1" noChangeArrowheads="1"/>
          </p:cNvPicPr>
          <p:nvPr>
            <p:ph sz="half" idx="2"/>
          </p:nvPr>
        </p:nvPicPr>
        <p:blipFill>
          <a:blip r:embed="rId3" cstate="print"/>
          <a:srcRect/>
          <a:stretch>
            <a:fillRect/>
          </a:stretch>
        </p:blipFill>
        <p:spPr>
          <a:xfrm>
            <a:off x="4724400" y="2201016"/>
            <a:ext cx="4064000" cy="3798147"/>
          </a:xfrm>
        </p:spPr>
      </p:pic>
      <p:pic>
        <p:nvPicPr>
          <p:cNvPr id="18436" name="Picture 4" descr="http://www.necrosearch.org/diane_france_03.png"/>
          <p:cNvPicPr>
            <a:picLocks noChangeAspect="1" noChangeArrowheads="1"/>
          </p:cNvPicPr>
          <p:nvPr/>
        </p:nvPicPr>
        <p:blipFill>
          <a:blip r:embed="rId4"/>
          <a:srcRect/>
          <a:stretch>
            <a:fillRect/>
          </a:stretch>
        </p:blipFill>
        <p:spPr bwMode="auto">
          <a:xfrm>
            <a:off x="4267200" y="2201016"/>
            <a:ext cx="5064196" cy="3798147"/>
          </a:xfrm>
          <a:prstGeom prst="rect">
            <a:avLst/>
          </a:prstGeom>
          <a:noFill/>
        </p:spPr>
      </p:pic>
      <p:pic>
        <p:nvPicPr>
          <p:cNvPr id="18438" name="Picture 6" descr="http://www.fbi.gov/publications/leb/2006/april2006/page25.jpg"/>
          <p:cNvPicPr>
            <a:picLocks noChangeAspect="1" noChangeArrowheads="1"/>
          </p:cNvPicPr>
          <p:nvPr/>
        </p:nvPicPr>
        <p:blipFill>
          <a:blip r:embed="rId5"/>
          <a:srcRect/>
          <a:stretch>
            <a:fillRect/>
          </a:stretch>
        </p:blipFill>
        <p:spPr bwMode="auto">
          <a:xfrm>
            <a:off x="4267200" y="2142436"/>
            <a:ext cx="4876800" cy="3924990"/>
          </a:xfrm>
          <a:prstGeom prst="rect">
            <a:avLst/>
          </a:prstGeom>
          <a:noFill/>
        </p:spPr>
      </p:pic>
      <p:pic>
        <p:nvPicPr>
          <p:cNvPr id="18440" name="Picture 8" descr="Lisa Faber, the supervisor of the N.Y.P.D. crime lab’s hair-and-fibre unit. Photograph by Gus Powell."/>
          <p:cNvPicPr>
            <a:picLocks noChangeAspect="1" noChangeArrowheads="1"/>
          </p:cNvPicPr>
          <p:nvPr/>
        </p:nvPicPr>
        <p:blipFill>
          <a:blip r:embed="rId6"/>
          <a:srcRect/>
          <a:stretch>
            <a:fillRect/>
          </a:stretch>
        </p:blipFill>
        <p:spPr bwMode="auto">
          <a:xfrm>
            <a:off x="4308404" y="2201016"/>
            <a:ext cx="4835596" cy="3223732"/>
          </a:xfrm>
          <a:prstGeom prst="rect">
            <a:avLst/>
          </a:prstGeom>
          <a:noFill/>
        </p:spPr>
      </p:pic>
      <p:sp>
        <p:nvSpPr>
          <p:cNvPr id="11" name="Rectangle 10"/>
          <p:cNvSpPr/>
          <p:nvPr/>
        </p:nvSpPr>
        <p:spPr>
          <a:xfrm>
            <a:off x="4267200" y="5421095"/>
            <a:ext cx="4876800" cy="923330"/>
          </a:xfrm>
          <a:prstGeom prst="rect">
            <a:avLst/>
          </a:prstGeom>
          <a:solidFill>
            <a:schemeClr val="accent1"/>
          </a:solidFill>
        </p:spPr>
        <p:txBody>
          <a:bodyPr wrap="square">
            <a:spAutoFit/>
          </a:bodyPr>
          <a:lstStyle/>
          <a:p>
            <a:r>
              <a:rPr lang="en-US" sz="1800" dirty="0" smtClean="0"/>
              <a:t>Lisa Faber, the supervisor of the N.Y.P.D. crime lab’s hair-and-fiber unit. </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Effect transition="in" filter="diamond(out)">
                                      <p:cBhvr>
                                        <p:cTn id="7" dur="500"/>
                                        <p:tgtEl>
                                          <p:spTgt spid="100355">
                                            <p:txEl>
                                              <p:pRg st="0" end="0"/>
                                            </p:txEl>
                                          </p:spTgt>
                                        </p:tgtEl>
                                      </p:cBhvr>
                                    </p:animEffect>
                                  </p:childTnLst>
                                </p:cTn>
                              </p:par>
                              <p:par>
                                <p:cTn id="8" presetID="23" presetClass="entr" presetSubtype="16" fill="hold" nodeType="withEffect">
                                  <p:stCondLst>
                                    <p:cond delay="0"/>
                                  </p:stCondLst>
                                  <p:childTnLst>
                                    <p:set>
                                      <p:cBhvr>
                                        <p:cTn id="9" dur="1" fill="hold">
                                          <p:stCondLst>
                                            <p:cond delay="0"/>
                                          </p:stCondLst>
                                        </p:cTn>
                                        <p:tgtEl>
                                          <p:spTgt spid="18434"/>
                                        </p:tgtEl>
                                        <p:attrNameLst>
                                          <p:attrName>style.visibility</p:attrName>
                                        </p:attrNameLst>
                                      </p:cBhvr>
                                      <p:to>
                                        <p:strVal val="visible"/>
                                      </p:to>
                                    </p:set>
                                    <p:anim calcmode="lin" valueType="num">
                                      <p:cBhvr>
                                        <p:cTn id="10" dur="500" fill="hold"/>
                                        <p:tgtEl>
                                          <p:spTgt spid="18434"/>
                                        </p:tgtEl>
                                        <p:attrNameLst>
                                          <p:attrName>ppt_w</p:attrName>
                                        </p:attrNameLst>
                                      </p:cBhvr>
                                      <p:tavLst>
                                        <p:tav tm="0">
                                          <p:val>
                                            <p:fltVal val="0"/>
                                          </p:val>
                                        </p:tav>
                                        <p:tav tm="100000">
                                          <p:val>
                                            <p:strVal val="#ppt_w"/>
                                          </p:val>
                                        </p:tav>
                                      </p:tavLst>
                                    </p:anim>
                                    <p:anim calcmode="lin" valueType="num">
                                      <p:cBhvr>
                                        <p:cTn id="11" dur="500" fill="hold"/>
                                        <p:tgtEl>
                                          <p:spTgt spid="18434"/>
                                        </p:tgtEl>
                                        <p:attrNameLst>
                                          <p:attrName>ppt_h</p:attrName>
                                        </p:attrNameLst>
                                      </p:cBhvr>
                                      <p:tavLst>
                                        <p:tav tm="0">
                                          <p:val>
                                            <p:fltVal val="0"/>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8" presetClass="entr" presetSubtype="32" fill="hold" grpId="0" nodeType="clickEffect">
                                  <p:stCondLst>
                                    <p:cond delay="0"/>
                                  </p:stCondLst>
                                  <p:childTnLst>
                                    <p:set>
                                      <p:cBhvr>
                                        <p:cTn id="15" dur="1" fill="hold">
                                          <p:stCondLst>
                                            <p:cond delay="0"/>
                                          </p:stCondLst>
                                        </p:cTn>
                                        <p:tgtEl>
                                          <p:spTgt spid="100355">
                                            <p:txEl>
                                              <p:pRg st="1" end="1"/>
                                            </p:txEl>
                                          </p:spTgt>
                                        </p:tgtEl>
                                        <p:attrNameLst>
                                          <p:attrName>style.visibility</p:attrName>
                                        </p:attrNameLst>
                                      </p:cBhvr>
                                      <p:to>
                                        <p:strVal val="visible"/>
                                      </p:to>
                                    </p:set>
                                    <p:animEffect transition="in" filter="diamond(out)">
                                      <p:cBhvr>
                                        <p:cTn id="16" dur="500"/>
                                        <p:tgtEl>
                                          <p:spTgt spid="100355">
                                            <p:txEl>
                                              <p:pRg st="1" end="1"/>
                                            </p:txEl>
                                          </p:spTgt>
                                        </p:tgtEl>
                                      </p:cBhvr>
                                    </p:animEffect>
                                  </p:childTnLst>
                                </p:cTn>
                              </p:par>
                              <p:par>
                                <p:cTn id="17" presetID="23" presetClass="entr" presetSubtype="16" fill="hold" nodeType="withEffect">
                                  <p:stCondLst>
                                    <p:cond delay="0"/>
                                  </p:stCondLst>
                                  <p:childTnLst>
                                    <p:set>
                                      <p:cBhvr>
                                        <p:cTn id="18" dur="1" fill="hold">
                                          <p:stCondLst>
                                            <p:cond delay="0"/>
                                          </p:stCondLst>
                                        </p:cTn>
                                        <p:tgtEl>
                                          <p:spTgt spid="100356"/>
                                        </p:tgtEl>
                                        <p:attrNameLst>
                                          <p:attrName>style.visibility</p:attrName>
                                        </p:attrNameLst>
                                      </p:cBhvr>
                                      <p:to>
                                        <p:strVal val="visible"/>
                                      </p:to>
                                    </p:set>
                                    <p:anim calcmode="lin" valueType="num">
                                      <p:cBhvr>
                                        <p:cTn id="19" dur="500" fill="hold"/>
                                        <p:tgtEl>
                                          <p:spTgt spid="100356"/>
                                        </p:tgtEl>
                                        <p:attrNameLst>
                                          <p:attrName>ppt_w</p:attrName>
                                        </p:attrNameLst>
                                      </p:cBhvr>
                                      <p:tavLst>
                                        <p:tav tm="0">
                                          <p:val>
                                            <p:fltVal val="0"/>
                                          </p:val>
                                        </p:tav>
                                        <p:tav tm="100000">
                                          <p:val>
                                            <p:strVal val="#ppt_w"/>
                                          </p:val>
                                        </p:tav>
                                      </p:tavLst>
                                    </p:anim>
                                    <p:anim calcmode="lin" valueType="num">
                                      <p:cBhvr>
                                        <p:cTn id="20" dur="500" fill="hold"/>
                                        <p:tgtEl>
                                          <p:spTgt spid="10035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8" presetClass="entr" presetSubtype="32" fill="hold" grpId="0" nodeType="clickEffect">
                                  <p:stCondLst>
                                    <p:cond delay="0"/>
                                  </p:stCondLst>
                                  <p:childTnLst>
                                    <p:set>
                                      <p:cBhvr>
                                        <p:cTn id="24" dur="1" fill="hold">
                                          <p:stCondLst>
                                            <p:cond delay="0"/>
                                          </p:stCondLst>
                                        </p:cTn>
                                        <p:tgtEl>
                                          <p:spTgt spid="100355">
                                            <p:txEl>
                                              <p:pRg st="2" end="2"/>
                                            </p:txEl>
                                          </p:spTgt>
                                        </p:tgtEl>
                                        <p:attrNameLst>
                                          <p:attrName>style.visibility</p:attrName>
                                        </p:attrNameLst>
                                      </p:cBhvr>
                                      <p:to>
                                        <p:strVal val="visible"/>
                                      </p:to>
                                    </p:set>
                                    <p:animEffect transition="in" filter="diamond(out)">
                                      <p:cBhvr>
                                        <p:cTn id="25" dur="500"/>
                                        <p:tgtEl>
                                          <p:spTgt spid="100355">
                                            <p:txEl>
                                              <p:pRg st="2" end="2"/>
                                            </p:txEl>
                                          </p:spTgt>
                                        </p:tgtEl>
                                      </p:cBhvr>
                                    </p:animEffect>
                                  </p:childTnLst>
                                </p:cTn>
                              </p:par>
                              <p:par>
                                <p:cTn id="26" presetID="23" presetClass="entr" presetSubtype="16" fill="hold" nodeType="withEffect">
                                  <p:stCondLst>
                                    <p:cond delay="0"/>
                                  </p:stCondLst>
                                  <p:childTnLst>
                                    <p:set>
                                      <p:cBhvr>
                                        <p:cTn id="27" dur="1" fill="hold">
                                          <p:stCondLst>
                                            <p:cond delay="0"/>
                                          </p:stCondLst>
                                        </p:cTn>
                                        <p:tgtEl>
                                          <p:spTgt spid="18436"/>
                                        </p:tgtEl>
                                        <p:attrNameLst>
                                          <p:attrName>style.visibility</p:attrName>
                                        </p:attrNameLst>
                                      </p:cBhvr>
                                      <p:to>
                                        <p:strVal val="visible"/>
                                      </p:to>
                                    </p:set>
                                    <p:anim calcmode="lin" valueType="num">
                                      <p:cBhvr>
                                        <p:cTn id="28" dur="500" fill="hold"/>
                                        <p:tgtEl>
                                          <p:spTgt spid="18436"/>
                                        </p:tgtEl>
                                        <p:attrNameLst>
                                          <p:attrName>ppt_w</p:attrName>
                                        </p:attrNameLst>
                                      </p:cBhvr>
                                      <p:tavLst>
                                        <p:tav tm="0">
                                          <p:val>
                                            <p:fltVal val="0"/>
                                          </p:val>
                                        </p:tav>
                                        <p:tav tm="100000">
                                          <p:val>
                                            <p:strVal val="#ppt_w"/>
                                          </p:val>
                                        </p:tav>
                                      </p:tavLst>
                                    </p:anim>
                                    <p:anim calcmode="lin" valueType="num">
                                      <p:cBhvr>
                                        <p:cTn id="29" dur="500" fill="hold"/>
                                        <p:tgtEl>
                                          <p:spTgt spid="18436"/>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8" presetClass="entr" presetSubtype="32" fill="hold" grpId="0" nodeType="clickEffect">
                                  <p:stCondLst>
                                    <p:cond delay="0"/>
                                  </p:stCondLst>
                                  <p:childTnLst>
                                    <p:set>
                                      <p:cBhvr>
                                        <p:cTn id="33" dur="1" fill="hold">
                                          <p:stCondLst>
                                            <p:cond delay="0"/>
                                          </p:stCondLst>
                                        </p:cTn>
                                        <p:tgtEl>
                                          <p:spTgt spid="100355">
                                            <p:txEl>
                                              <p:pRg st="3" end="3"/>
                                            </p:txEl>
                                          </p:spTgt>
                                        </p:tgtEl>
                                        <p:attrNameLst>
                                          <p:attrName>style.visibility</p:attrName>
                                        </p:attrNameLst>
                                      </p:cBhvr>
                                      <p:to>
                                        <p:strVal val="visible"/>
                                      </p:to>
                                    </p:set>
                                    <p:animEffect transition="in" filter="diamond(out)">
                                      <p:cBhvr>
                                        <p:cTn id="34" dur="500"/>
                                        <p:tgtEl>
                                          <p:spTgt spid="100355">
                                            <p:txEl>
                                              <p:pRg st="3" end="3"/>
                                            </p:txEl>
                                          </p:spTgt>
                                        </p:tgtEl>
                                      </p:cBhvr>
                                    </p:animEffect>
                                  </p:childTnLst>
                                </p:cTn>
                              </p:par>
                              <p:par>
                                <p:cTn id="35" presetID="23" presetClass="entr" presetSubtype="16" fill="hold" nodeType="withEffect">
                                  <p:stCondLst>
                                    <p:cond delay="0"/>
                                  </p:stCondLst>
                                  <p:childTnLst>
                                    <p:set>
                                      <p:cBhvr>
                                        <p:cTn id="36" dur="1" fill="hold">
                                          <p:stCondLst>
                                            <p:cond delay="0"/>
                                          </p:stCondLst>
                                        </p:cTn>
                                        <p:tgtEl>
                                          <p:spTgt spid="18438"/>
                                        </p:tgtEl>
                                        <p:attrNameLst>
                                          <p:attrName>style.visibility</p:attrName>
                                        </p:attrNameLst>
                                      </p:cBhvr>
                                      <p:to>
                                        <p:strVal val="visible"/>
                                      </p:to>
                                    </p:set>
                                    <p:anim calcmode="lin" valueType="num">
                                      <p:cBhvr>
                                        <p:cTn id="37" dur="500" fill="hold"/>
                                        <p:tgtEl>
                                          <p:spTgt spid="18438"/>
                                        </p:tgtEl>
                                        <p:attrNameLst>
                                          <p:attrName>ppt_w</p:attrName>
                                        </p:attrNameLst>
                                      </p:cBhvr>
                                      <p:tavLst>
                                        <p:tav tm="0">
                                          <p:val>
                                            <p:fltVal val="0"/>
                                          </p:val>
                                        </p:tav>
                                        <p:tav tm="100000">
                                          <p:val>
                                            <p:strVal val="#ppt_w"/>
                                          </p:val>
                                        </p:tav>
                                      </p:tavLst>
                                    </p:anim>
                                    <p:anim calcmode="lin" valueType="num">
                                      <p:cBhvr>
                                        <p:cTn id="38" dur="500" fill="hold"/>
                                        <p:tgtEl>
                                          <p:spTgt spid="18438"/>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8" presetClass="entr" presetSubtype="32" fill="hold" grpId="0" nodeType="clickEffect">
                                  <p:stCondLst>
                                    <p:cond delay="0"/>
                                  </p:stCondLst>
                                  <p:childTnLst>
                                    <p:set>
                                      <p:cBhvr>
                                        <p:cTn id="42" dur="1" fill="hold">
                                          <p:stCondLst>
                                            <p:cond delay="0"/>
                                          </p:stCondLst>
                                        </p:cTn>
                                        <p:tgtEl>
                                          <p:spTgt spid="100355">
                                            <p:txEl>
                                              <p:pRg st="4" end="4"/>
                                            </p:txEl>
                                          </p:spTgt>
                                        </p:tgtEl>
                                        <p:attrNameLst>
                                          <p:attrName>style.visibility</p:attrName>
                                        </p:attrNameLst>
                                      </p:cBhvr>
                                      <p:to>
                                        <p:strVal val="visible"/>
                                      </p:to>
                                    </p:set>
                                    <p:animEffect transition="in" filter="diamond(out)">
                                      <p:cBhvr>
                                        <p:cTn id="43" dur="500"/>
                                        <p:tgtEl>
                                          <p:spTgt spid="100355">
                                            <p:txEl>
                                              <p:pRg st="4" end="4"/>
                                            </p:txEl>
                                          </p:spTgt>
                                        </p:tgtEl>
                                      </p:cBhvr>
                                    </p:animEffect>
                                  </p:childTnLst>
                                </p:cTn>
                              </p:par>
                              <p:par>
                                <p:cTn id="44" presetID="23" presetClass="entr" presetSubtype="16" fill="hold" nodeType="withEffect">
                                  <p:stCondLst>
                                    <p:cond delay="0"/>
                                  </p:stCondLst>
                                  <p:childTnLst>
                                    <p:set>
                                      <p:cBhvr>
                                        <p:cTn id="45" dur="1" fill="hold">
                                          <p:stCondLst>
                                            <p:cond delay="0"/>
                                          </p:stCondLst>
                                        </p:cTn>
                                        <p:tgtEl>
                                          <p:spTgt spid="18440"/>
                                        </p:tgtEl>
                                        <p:attrNameLst>
                                          <p:attrName>style.visibility</p:attrName>
                                        </p:attrNameLst>
                                      </p:cBhvr>
                                      <p:to>
                                        <p:strVal val="visible"/>
                                      </p:to>
                                    </p:set>
                                    <p:anim calcmode="lin" valueType="num">
                                      <p:cBhvr>
                                        <p:cTn id="46" dur="500" fill="hold"/>
                                        <p:tgtEl>
                                          <p:spTgt spid="18440"/>
                                        </p:tgtEl>
                                        <p:attrNameLst>
                                          <p:attrName>ppt_w</p:attrName>
                                        </p:attrNameLst>
                                      </p:cBhvr>
                                      <p:tavLst>
                                        <p:tav tm="0">
                                          <p:val>
                                            <p:fltVal val="0"/>
                                          </p:val>
                                        </p:tav>
                                        <p:tav tm="100000">
                                          <p:val>
                                            <p:strVal val="#ppt_w"/>
                                          </p:val>
                                        </p:tav>
                                      </p:tavLst>
                                    </p:anim>
                                    <p:anim calcmode="lin" valueType="num">
                                      <p:cBhvr>
                                        <p:cTn id="47" dur="500" fill="hold"/>
                                        <p:tgtEl>
                                          <p:spTgt spid="18440"/>
                                        </p:tgtEl>
                                        <p:attrNameLst>
                                          <p:attrName>ppt_h</p:attrName>
                                        </p:attrNameLst>
                                      </p:cBhvr>
                                      <p:tavLst>
                                        <p:tav tm="0">
                                          <p:val>
                                            <p:fltVal val="0"/>
                                          </p:val>
                                        </p:tav>
                                        <p:tav tm="100000">
                                          <p:val>
                                            <p:strVal val="#ppt_h"/>
                                          </p:val>
                                        </p:tav>
                                      </p:tavLst>
                                    </p:anim>
                                  </p:childTnLst>
                                </p:cTn>
                              </p:par>
                              <p:par>
                                <p:cTn id="48" presetID="23" presetClass="entr" presetSubtype="16"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ppt_w</p:attrName>
                                        </p:attrNameLst>
                                      </p:cBhvr>
                                      <p:tavLst>
                                        <p:tav tm="0">
                                          <p:val>
                                            <p:fltVal val="0"/>
                                          </p:val>
                                        </p:tav>
                                        <p:tav tm="100000">
                                          <p:val>
                                            <p:strVal val="#ppt_w"/>
                                          </p:val>
                                        </p:tav>
                                      </p:tavLst>
                                    </p:anim>
                                    <p:anim calcmode="lin" valueType="num">
                                      <p:cBhvr>
                                        <p:cTn id="51"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uiExpand="1" build="p" autoUpdateAnimBg="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133600" y="228600"/>
            <a:ext cx="6858000" cy="1143000"/>
          </a:xfrm>
        </p:spPr>
        <p:txBody>
          <a:bodyPr/>
          <a:lstStyle/>
          <a:p>
            <a:r>
              <a:rPr kumimoji="1" lang="en-US" sz="3600" dirty="0">
                <a:solidFill>
                  <a:srgbClr val="FF0000"/>
                </a:solidFill>
                <a:latin typeface="Arial Black" pitchFamily="34" charset="0"/>
              </a:rPr>
              <a:t>FIRST OFFICER</a:t>
            </a:r>
            <a:br>
              <a:rPr kumimoji="1" lang="en-US" sz="3600" dirty="0">
                <a:solidFill>
                  <a:srgbClr val="FF0000"/>
                </a:solidFill>
                <a:latin typeface="Arial Black" pitchFamily="34" charset="0"/>
              </a:rPr>
            </a:br>
            <a:r>
              <a:rPr kumimoji="1" lang="en-US" sz="3600" dirty="0">
                <a:solidFill>
                  <a:srgbClr val="FF0000"/>
                </a:solidFill>
                <a:latin typeface="Arial Black" pitchFamily="34" charset="0"/>
              </a:rPr>
              <a:t>ON THE SCENE</a:t>
            </a:r>
          </a:p>
        </p:txBody>
      </p:sp>
      <p:pic>
        <p:nvPicPr>
          <p:cNvPr id="17418" name="Picture 10" descr="http://www.skidmore.edu/~hfoley/images/kick.jpg"/>
          <p:cNvPicPr>
            <a:picLocks noChangeAspect="1" noChangeArrowheads="1"/>
          </p:cNvPicPr>
          <p:nvPr/>
        </p:nvPicPr>
        <p:blipFill>
          <a:blip r:embed="rId2" cstate="print"/>
          <a:srcRect/>
          <a:stretch>
            <a:fillRect/>
          </a:stretch>
        </p:blipFill>
        <p:spPr bwMode="auto">
          <a:xfrm>
            <a:off x="150895" y="4572000"/>
            <a:ext cx="3965409" cy="2091511"/>
          </a:xfrm>
          <a:prstGeom prst="rect">
            <a:avLst/>
          </a:prstGeom>
          <a:noFill/>
        </p:spPr>
      </p:pic>
      <p:pic>
        <p:nvPicPr>
          <p:cNvPr id="17420" name="Picture 12" descr="http://media.commercialappeal.com/mca/content/img/photos/2008/04/18/19bank1.jpeg"/>
          <p:cNvPicPr>
            <a:picLocks noChangeAspect="1" noChangeArrowheads="1"/>
          </p:cNvPicPr>
          <p:nvPr/>
        </p:nvPicPr>
        <p:blipFill>
          <a:blip r:embed="rId3"/>
          <a:srcRect/>
          <a:stretch>
            <a:fillRect/>
          </a:stretch>
        </p:blipFill>
        <p:spPr bwMode="auto">
          <a:xfrm>
            <a:off x="381000" y="2209800"/>
            <a:ext cx="2955925" cy="2103633"/>
          </a:xfrm>
          <a:prstGeom prst="rect">
            <a:avLst/>
          </a:prstGeom>
          <a:noFill/>
        </p:spPr>
      </p:pic>
      <p:pic>
        <p:nvPicPr>
          <p:cNvPr id="17422" name="Picture 14" descr="http://www.fbi.gov/publications/leb/2006/jan2006/jan2006leb_img_22.jpg"/>
          <p:cNvPicPr>
            <a:picLocks noChangeAspect="1" noChangeArrowheads="1"/>
          </p:cNvPicPr>
          <p:nvPr/>
        </p:nvPicPr>
        <p:blipFill>
          <a:blip r:embed="rId4"/>
          <a:srcRect/>
          <a:stretch>
            <a:fillRect/>
          </a:stretch>
        </p:blipFill>
        <p:spPr bwMode="auto">
          <a:xfrm>
            <a:off x="7162800" y="5094170"/>
            <a:ext cx="1569341" cy="1569341"/>
          </a:xfrm>
          <a:prstGeom prst="rect">
            <a:avLst/>
          </a:prstGeom>
          <a:noFill/>
        </p:spPr>
      </p:pic>
      <p:sp>
        <p:nvSpPr>
          <p:cNvPr id="16" name="Rectangle 3"/>
          <p:cNvSpPr txBox="1">
            <a:spLocks noChangeArrowheads="1"/>
          </p:cNvSpPr>
          <p:nvPr/>
        </p:nvSpPr>
        <p:spPr bwMode="auto">
          <a:xfrm>
            <a:off x="3810000" y="1981200"/>
            <a:ext cx="5181600" cy="3352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2"/>
              </a:buClr>
              <a:buSzTx/>
              <a:buFont typeface="Webdings" pitchFamily="18" charset="2"/>
              <a:buChar char=" "/>
              <a:tabLst/>
              <a:defRPr/>
            </a:pPr>
            <a:r>
              <a:rPr kumimoji="1" lang="en-US" sz="2400" b="0" i="0" u="none" strike="noStrike" kern="0" cap="none" spc="0" normalizeH="0" baseline="0" noProof="0" dirty="0" smtClean="0">
                <a:ln>
                  <a:noFill/>
                </a:ln>
                <a:solidFill>
                  <a:schemeClr val="tx1"/>
                </a:solidFill>
                <a:effectLst/>
                <a:uLnTx/>
                <a:uFillTx/>
                <a:latin typeface="Arial Black" pitchFamily="34" charset="0"/>
                <a:ea typeface="+mn-ea"/>
                <a:cs typeface="+mn-cs"/>
              </a:rPr>
              <a:t>A</a:t>
            </a:r>
            <a:r>
              <a:rPr kumimoji="1" lang="en-US" sz="2400" b="0" i="0" u="none" strike="noStrike" kern="0" cap="none" spc="0" normalizeH="0" baseline="0" noProof="0" dirty="0" smtClean="0">
                <a:ln>
                  <a:noFill/>
                </a:ln>
                <a:solidFill>
                  <a:schemeClr val="tx1"/>
                </a:solidFill>
                <a:effectLst/>
                <a:uLnTx/>
                <a:uFillTx/>
                <a:latin typeface="Arial" pitchFamily="34" charset="0"/>
                <a:ea typeface="+mn-ea"/>
                <a:cs typeface="+mn-cs"/>
              </a:rPr>
              <a:t>	Assess the crime scene 	and </a:t>
            </a:r>
            <a:r>
              <a:rPr kumimoji="1" lang="en-US" sz="2400" b="0" i="0" u="sng" strike="noStrike" kern="0" cap="none" spc="0" normalizeH="0" baseline="0" noProof="0" dirty="0" smtClean="0">
                <a:ln>
                  <a:noFill/>
                </a:ln>
                <a:solidFill>
                  <a:schemeClr val="tx1"/>
                </a:solidFill>
                <a:effectLst/>
                <a:uLnTx/>
                <a:uFillTx/>
                <a:latin typeface="Arial" pitchFamily="34" charset="0"/>
                <a:ea typeface="+mn-ea"/>
                <a:cs typeface="+mn-cs"/>
              </a:rPr>
              <a:t>assist those hurt</a:t>
            </a:r>
          </a:p>
          <a:p>
            <a:pPr marL="342900" marR="0" lvl="0" indent="-342900" algn="l" defTabSz="914400" rtl="0" eaLnBrk="1" fontAlgn="base" latinLnBrk="0" hangingPunct="1">
              <a:lnSpc>
                <a:spcPct val="130000"/>
              </a:lnSpc>
              <a:spcBef>
                <a:spcPct val="20000"/>
              </a:spcBef>
              <a:spcAft>
                <a:spcPct val="0"/>
              </a:spcAft>
              <a:buClr>
                <a:schemeClr val="tx2"/>
              </a:buClr>
              <a:buSzTx/>
              <a:buFont typeface="Webdings" pitchFamily="18" charset="2"/>
              <a:buChar char=" "/>
              <a:tabLst/>
              <a:defRPr/>
            </a:pPr>
            <a:r>
              <a:rPr kumimoji="1" lang="en-US" sz="2400" b="0" i="0" u="none" strike="noStrike" kern="0" cap="none" spc="0" normalizeH="0" baseline="0" noProof="0" dirty="0" smtClean="0">
                <a:ln>
                  <a:noFill/>
                </a:ln>
                <a:solidFill>
                  <a:schemeClr val="tx1"/>
                </a:solidFill>
                <a:effectLst/>
                <a:uLnTx/>
                <a:uFillTx/>
                <a:latin typeface="Arial Black" pitchFamily="34" charset="0"/>
                <a:ea typeface="+mn-ea"/>
                <a:cs typeface="+mn-cs"/>
              </a:rPr>
              <a:t>D</a:t>
            </a:r>
            <a:r>
              <a:rPr kumimoji="1" lang="en-US" sz="2400" b="0" i="0" u="none" strike="noStrike" kern="0" cap="none" spc="0" normalizeH="0" baseline="0" noProof="0" dirty="0" smtClean="0">
                <a:ln>
                  <a:noFill/>
                </a:ln>
                <a:solidFill>
                  <a:schemeClr val="tx1"/>
                </a:solidFill>
                <a:effectLst/>
                <a:uLnTx/>
                <a:uFillTx/>
                <a:latin typeface="Arial" pitchFamily="34" charset="0"/>
                <a:ea typeface="+mn-ea"/>
                <a:cs typeface="+mn-cs"/>
              </a:rPr>
              <a:t>	Detain and separate the      </a:t>
            </a:r>
          </a:p>
          <a:p>
            <a:pPr marL="342900" marR="0" lvl="0" indent="-342900" algn="l" defTabSz="914400" rtl="0" eaLnBrk="1" fontAlgn="base" latinLnBrk="0" hangingPunct="1">
              <a:lnSpc>
                <a:spcPct val="130000"/>
              </a:lnSpc>
              <a:spcBef>
                <a:spcPct val="20000"/>
              </a:spcBef>
              <a:spcAft>
                <a:spcPct val="0"/>
              </a:spcAft>
              <a:buClr>
                <a:schemeClr val="tx2"/>
              </a:buClr>
              <a:buSzTx/>
              <a:buFont typeface="Webdings" pitchFamily="18" charset="2"/>
              <a:buChar char=" "/>
              <a:tabLst/>
              <a:defRPr/>
            </a:pPr>
            <a:r>
              <a:rPr kumimoji="1" lang="en-US" kern="0" dirty="0" smtClean="0">
                <a:latin typeface="Arial" pitchFamily="34" charset="0"/>
              </a:rPr>
              <a:t>        </a:t>
            </a:r>
            <a:r>
              <a:rPr kumimoji="1" lang="en-US" sz="2400" b="0" i="0" u="none" strike="noStrike" kern="0" cap="none" spc="0" normalizeH="0" baseline="0" noProof="0" dirty="0" smtClean="0">
                <a:ln>
                  <a:noFill/>
                </a:ln>
                <a:solidFill>
                  <a:schemeClr val="tx1"/>
                </a:solidFill>
                <a:effectLst/>
                <a:uLnTx/>
                <a:uFillTx/>
                <a:latin typeface="Arial" pitchFamily="34" charset="0"/>
                <a:ea typeface="+mn-ea"/>
                <a:cs typeface="+mn-cs"/>
              </a:rPr>
              <a:t>witnesses (why?)</a:t>
            </a:r>
          </a:p>
          <a:p>
            <a:pPr marL="342900" marR="0" lvl="0" indent="-342900" algn="l" defTabSz="914400" rtl="0" eaLnBrk="1" fontAlgn="base" latinLnBrk="0" hangingPunct="1">
              <a:lnSpc>
                <a:spcPct val="130000"/>
              </a:lnSpc>
              <a:spcBef>
                <a:spcPct val="20000"/>
              </a:spcBef>
              <a:spcAft>
                <a:spcPct val="0"/>
              </a:spcAft>
              <a:buClr>
                <a:schemeClr val="tx2"/>
              </a:buClr>
              <a:buSzTx/>
              <a:buFont typeface="Webdings" pitchFamily="18" charset="2"/>
              <a:buChar char=" "/>
              <a:tabLst/>
              <a:defRPr/>
            </a:pPr>
            <a:r>
              <a:rPr kumimoji="1" lang="en-US" sz="2400" b="0" i="0" u="none" strike="noStrike" kern="0" cap="none" spc="0" normalizeH="0" baseline="0" noProof="0" dirty="0" smtClean="0">
                <a:ln>
                  <a:noFill/>
                </a:ln>
                <a:solidFill>
                  <a:schemeClr val="tx1"/>
                </a:solidFill>
                <a:effectLst/>
                <a:uLnTx/>
                <a:uFillTx/>
                <a:latin typeface="Arial Black" pitchFamily="34" charset="0"/>
                <a:ea typeface="+mn-ea"/>
                <a:cs typeface="+mn-cs"/>
              </a:rPr>
              <a:t>A</a:t>
            </a:r>
            <a:r>
              <a:rPr kumimoji="1" lang="en-US" sz="2400" b="0" i="0" u="none" strike="noStrike" kern="0" cap="none" spc="0" normalizeH="0" baseline="0" noProof="0" dirty="0" smtClean="0">
                <a:ln>
                  <a:noFill/>
                </a:ln>
                <a:solidFill>
                  <a:schemeClr val="tx1"/>
                </a:solidFill>
                <a:effectLst/>
                <a:uLnTx/>
                <a:uFillTx/>
                <a:latin typeface="Arial" pitchFamily="34" charset="0"/>
                <a:ea typeface="+mn-ea"/>
                <a:cs typeface="+mn-cs"/>
              </a:rPr>
              <a:t>	Arrest the perpetrator</a:t>
            </a:r>
          </a:p>
          <a:p>
            <a:pPr marL="342900" marR="0" lvl="0" indent="-342900" algn="l" defTabSz="914400" rtl="0" eaLnBrk="1" fontAlgn="base" latinLnBrk="0" hangingPunct="1">
              <a:lnSpc>
                <a:spcPct val="130000"/>
              </a:lnSpc>
              <a:spcBef>
                <a:spcPct val="20000"/>
              </a:spcBef>
              <a:spcAft>
                <a:spcPct val="0"/>
              </a:spcAft>
              <a:buClr>
                <a:schemeClr val="tx2"/>
              </a:buClr>
              <a:buSzTx/>
              <a:buFont typeface="Webdings" pitchFamily="18" charset="2"/>
              <a:buChar char=" "/>
              <a:tabLst/>
              <a:defRPr/>
            </a:pPr>
            <a:r>
              <a:rPr kumimoji="1" lang="en-US" sz="2400" b="0" i="0" u="none" strike="noStrike" kern="0" cap="none" spc="0" normalizeH="0" baseline="0" noProof="0" dirty="0" smtClean="0">
                <a:ln>
                  <a:noFill/>
                </a:ln>
                <a:solidFill>
                  <a:schemeClr val="tx1"/>
                </a:solidFill>
                <a:effectLst/>
                <a:uLnTx/>
                <a:uFillTx/>
                <a:latin typeface="Arial Black" pitchFamily="34" charset="0"/>
                <a:ea typeface="+mn-ea"/>
                <a:cs typeface="+mn-cs"/>
              </a:rPr>
              <a:t>P</a:t>
            </a:r>
            <a:r>
              <a:rPr kumimoji="1" lang="en-US" sz="2400" b="0" i="0" u="none" strike="noStrike" kern="0" cap="none" spc="0" normalizeH="0" baseline="0" noProof="0" dirty="0" smtClean="0">
                <a:ln>
                  <a:noFill/>
                </a:ln>
                <a:solidFill>
                  <a:schemeClr val="tx1"/>
                </a:solidFill>
                <a:effectLst/>
                <a:uLnTx/>
                <a:uFillTx/>
                <a:latin typeface="Arial" pitchFamily="34" charset="0"/>
                <a:ea typeface="+mn-ea"/>
                <a:cs typeface="+mn-cs"/>
              </a:rPr>
              <a:t>	</a:t>
            </a:r>
            <a:r>
              <a:rPr kumimoji="1" lang="en-US" sz="2400" b="0" i="0" u="sng" strike="noStrike" kern="0" cap="none" spc="0" normalizeH="0" baseline="0" noProof="0" dirty="0" smtClean="0">
                <a:ln>
                  <a:noFill/>
                </a:ln>
                <a:solidFill>
                  <a:schemeClr val="tx1"/>
                </a:solidFill>
                <a:effectLst/>
                <a:uLnTx/>
                <a:uFillTx/>
                <a:latin typeface="Arial" pitchFamily="34" charset="0"/>
                <a:ea typeface="+mn-ea"/>
                <a:cs typeface="+mn-cs"/>
              </a:rPr>
              <a:t>Protect the crime scene</a:t>
            </a:r>
          </a:p>
          <a:p>
            <a:pPr marL="342900" marR="0" lvl="0" indent="-342900" algn="l" defTabSz="914400" rtl="0" eaLnBrk="1" fontAlgn="base" latinLnBrk="0" hangingPunct="1">
              <a:lnSpc>
                <a:spcPct val="130000"/>
              </a:lnSpc>
              <a:spcBef>
                <a:spcPct val="20000"/>
              </a:spcBef>
              <a:spcAft>
                <a:spcPct val="0"/>
              </a:spcAft>
              <a:buClr>
                <a:schemeClr val="tx2"/>
              </a:buClr>
              <a:buSzTx/>
              <a:buFont typeface="Webdings" pitchFamily="18" charset="2"/>
              <a:buChar char=" "/>
              <a:tabLst/>
              <a:defRPr/>
            </a:pPr>
            <a:r>
              <a:rPr kumimoji="1" lang="en-US" sz="2400" b="0" i="0" u="none" strike="noStrike" kern="0" cap="none" spc="0" normalizeH="0" baseline="0" noProof="0" dirty="0" smtClean="0">
                <a:ln>
                  <a:noFill/>
                </a:ln>
                <a:solidFill>
                  <a:schemeClr val="tx1"/>
                </a:solidFill>
                <a:effectLst/>
                <a:uLnTx/>
                <a:uFillTx/>
                <a:latin typeface="Arial Black" pitchFamily="34" charset="0"/>
                <a:ea typeface="+mn-ea"/>
                <a:cs typeface="+mn-cs"/>
              </a:rPr>
              <a:t>T</a:t>
            </a:r>
            <a:r>
              <a:rPr kumimoji="1" lang="en-US" sz="2400" b="0" i="0" u="none" strike="noStrike" kern="0" cap="none" spc="0" normalizeH="0" baseline="0" noProof="0" dirty="0" smtClean="0">
                <a:ln>
                  <a:noFill/>
                </a:ln>
                <a:solidFill>
                  <a:schemeClr val="tx1"/>
                </a:solidFill>
                <a:effectLst/>
                <a:uLnTx/>
                <a:uFillTx/>
                <a:latin typeface="Arial" pitchFamily="34" charset="0"/>
                <a:ea typeface="+mn-ea"/>
                <a:cs typeface="+mn-cs"/>
              </a:rPr>
              <a:t>	Take notes</a:t>
            </a:r>
            <a:endParaRPr kumimoji="1" lang="en-US" sz="2400" b="0" i="0" u="none" strike="noStrike" kern="0" cap="none" spc="0" normalizeH="0" baseline="0" noProof="0" dirty="0">
              <a:ln>
                <a:noFill/>
              </a:ln>
              <a:solidFill>
                <a:schemeClr val="tx1"/>
              </a:solidFill>
              <a:effectLst/>
              <a:uLnTx/>
              <a:uFillTx/>
              <a:latin typeface="Arial" pitchFamily="34" charset="0"/>
              <a:ea typeface="+mn-ea"/>
              <a:cs typeface="+mn-cs"/>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subTitle" idx="1"/>
          </p:nvPr>
        </p:nvSpPr>
        <p:spPr>
          <a:xfrm>
            <a:off x="1371600" y="1981200"/>
            <a:ext cx="6400800" cy="1752600"/>
          </a:xfrm>
        </p:spPr>
        <p:txBody>
          <a:bodyPr/>
          <a:lstStyle/>
          <a:p>
            <a:r>
              <a:rPr lang="en-US" dirty="0"/>
              <a:t>A crime scene is no place for a crowd!</a:t>
            </a:r>
          </a:p>
        </p:txBody>
      </p:sp>
      <p:sp>
        <p:nvSpPr>
          <p:cNvPr id="5" name="Rectangle 4"/>
          <p:cNvSpPr/>
          <p:nvPr/>
        </p:nvSpPr>
        <p:spPr>
          <a:xfrm>
            <a:off x="2590800" y="228600"/>
            <a:ext cx="4572000" cy="1200329"/>
          </a:xfrm>
          <a:prstGeom prst="rect">
            <a:avLst/>
          </a:prstGeom>
        </p:spPr>
        <p:txBody>
          <a:bodyPr wrap="square">
            <a:spAutoFit/>
          </a:bodyPr>
          <a:lstStyle/>
          <a:p>
            <a:r>
              <a:rPr kumimoji="1" lang="en-US" sz="3600" dirty="0" smtClean="0">
                <a:solidFill>
                  <a:srgbClr val="FF0000"/>
                </a:solidFill>
              </a:rPr>
              <a:t>EVIDENCE PRESERVATION</a:t>
            </a:r>
            <a:endParaRPr lang="en-US" sz="3600" dirty="0"/>
          </a:p>
        </p:txBody>
      </p:sp>
      <p:pic>
        <p:nvPicPr>
          <p:cNvPr id="2050" name="Picture 2" descr="http://farm1.static.flickr.com/76/182905238_792589b857.jpg?v=0"/>
          <p:cNvPicPr>
            <a:picLocks noChangeAspect="1" noChangeArrowheads="1"/>
          </p:cNvPicPr>
          <p:nvPr/>
        </p:nvPicPr>
        <p:blipFill>
          <a:blip r:embed="rId2"/>
          <a:srcRect/>
          <a:stretch>
            <a:fillRect/>
          </a:stretch>
        </p:blipFill>
        <p:spPr bwMode="auto">
          <a:xfrm>
            <a:off x="2400300" y="3124200"/>
            <a:ext cx="4762500" cy="357187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286000" y="228600"/>
            <a:ext cx="6629400" cy="1143000"/>
          </a:xfrm>
        </p:spPr>
        <p:txBody>
          <a:bodyPr/>
          <a:lstStyle/>
          <a:p>
            <a:r>
              <a:rPr lang="en-US" sz="3600" dirty="0">
                <a:solidFill>
                  <a:srgbClr val="FF0000"/>
                </a:solidFill>
                <a:latin typeface="Arial Black" pitchFamily="34" charset="0"/>
              </a:rPr>
              <a:t>CRIME SCENE SURVEY</a:t>
            </a:r>
          </a:p>
        </p:txBody>
      </p:sp>
      <p:sp>
        <p:nvSpPr>
          <p:cNvPr id="81923" name="Rectangle 3"/>
          <p:cNvSpPr>
            <a:spLocks noGrp="1" noChangeArrowheads="1"/>
          </p:cNvSpPr>
          <p:nvPr>
            <p:ph type="body" idx="1"/>
          </p:nvPr>
        </p:nvSpPr>
        <p:spPr>
          <a:xfrm>
            <a:off x="914400" y="1828800"/>
            <a:ext cx="7482498" cy="4114800"/>
          </a:xfrm>
          <a:solidFill>
            <a:schemeClr val="bg1"/>
          </a:solidFill>
        </p:spPr>
        <p:txBody>
          <a:bodyPr/>
          <a:lstStyle/>
          <a:p>
            <a:pPr>
              <a:buFont typeface="Webdings" pitchFamily="18" charset="2"/>
              <a:buNone/>
            </a:pPr>
            <a:r>
              <a:rPr lang="en-US" sz="2000" b="1" u="sng" dirty="0">
                <a:latin typeface="Arial" charset="0"/>
              </a:rPr>
              <a:t>Walk-through</a:t>
            </a:r>
            <a:r>
              <a:rPr lang="en-US" sz="2000" b="1" dirty="0">
                <a:latin typeface="Arial" charset="0"/>
                <a:cs typeface="Arial" charset="0"/>
              </a:rPr>
              <a:t>—</a:t>
            </a:r>
            <a:r>
              <a:rPr lang="en-US" sz="2000" dirty="0">
                <a:latin typeface="Arial" charset="0"/>
              </a:rPr>
              <a:t>performed by the crime scene investigator, the first officer and sometimes the lead detective</a:t>
            </a:r>
          </a:p>
          <a:p>
            <a:pPr>
              <a:buFont typeface="Webdings" pitchFamily="18" charset="2"/>
              <a:buNone/>
            </a:pPr>
            <a:r>
              <a:rPr lang="en-US" sz="2000" b="1" u="sng" dirty="0">
                <a:solidFill>
                  <a:srgbClr val="7030A0"/>
                </a:solidFill>
                <a:latin typeface="Arial" charset="0"/>
              </a:rPr>
              <a:t>Purpose</a:t>
            </a:r>
            <a:r>
              <a:rPr lang="en-US" sz="2000" b="1" dirty="0">
                <a:solidFill>
                  <a:srgbClr val="7030A0"/>
                </a:solidFill>
                <a:latin typeface="Arial" charset="0"/>
              </a:rPr>
              <a:t>:</a:t>
            </a:r>
          </a:p>
          <a:p>
            <a:pPr lvl="1">
              <a:buFont typeface="Wingdings" pitchFamily="2" charset="2"/>
              <a:buChar char="§"/>
            </a:pPr>
            <a:r>
              <a:rPr lang="en-US" sz="2000" dirty="0">
                <a:solidFill>
                  <a:srgbClr val="000099"/>
                </a:solidFill>
                <a:latin typeface="Arial" charset="0"/>
              </a:rPr>
              <a:t>Mentally prepare a reconstruction theory</a:t>
            </a:r>
          </a:p>
          <a:p>
            <a:pPr lvl="1">
              <a:buFont typeface="Wingdings" pitchFamily="2" charset="2"/>
              <a:buChar char="§"/>
            </a:pPr>
            <a:r>
              <a:rPr lang="en-US" sz="2000" dirty="0">
                <a:solidFill>
                  <a:srgbClr val="000099"/>
                </a:solidFill>
                <a:latin typeface="Arial" charset="0"/>
              </a:rPr>
              <a:t>Note any transient or conditional evidence that could change over </a:t>
            </a:r>
            <a:r>
              <a:rPr lang="en-US" sz="2000" dirty="0" smtClean="0">
                <a:solidFill>
                  <a:srgbClr val="000099"/>
                </a:solidFill>
                <a:latin typeface="Arial" charset="0"/>
              </a:rPr>
              <a:t>time</a:t>
            </a:r>
            <a:endParaRPr lang="en-US" sz="2000" dirty="0">
              <a:solidFill>
                <a:srgbClr val="000099"/>
              </a:solidFill>
              <a:latin typeface="Arial" charset="0"/>
            </a:endParaRPr>
          </a:p>
          <a:p>
            <a:pPr lvl="1">
              <a:buFont typeface="Wingdings" pitchFamily="2" charset="2"/>
              <a:buChar char="§"/>
            </a:pPr>
            <a:r>
              <a:rPr lang="en-US" sz="2000" dirty="0">
                <a:solidFill>
                  <a:srgbClr val="000099"/>
                </a:solidFill>
                <a:latin typeface="Arial" charset="0"/>
              </a:rPr>
              <a:t>Note weather conditions</a:t>
            </a:r>
          </a:p>
          <a:p>
            <a:pPr lvl="1">
              <a:buFont typeface="Wingdings" pitchFamily="2" charset="2"/>
              <a:buChar char="§"/>
            </a:pPr>
            <a:r>
              <a:rPr lang="en-US" sz="2000" dirty="0">
                <a:solidFill>
                  <a:srgbClr val="000099"/>
                </a:solidFill>
                <a:latin typeface="Arial" charset="0"/>
              </a:rPr>
              <a:t>Note points of entry or exit, as well as paths of travel within the crime scene</a:t>
            </a:r>
          </a:p>
          <a:p>
            <a:pPr lvl="1">
              <a:buFont typeface="Wingdings" pitchFamily="2" charset="2"/>
              <a:buChar char="§"/>
            </a:pPr>
            <a:r>
              <a:rPr lang="en-US" sz="2000" dirty="0">
                <a:solidFill>
                  <a:srgbClr val="000099"/>
                </a:solidFill>
                <a:latin typeface="Arial" charset="0"/>
              </a:rPr>
              <a:t>Record initial observations of who, what, where, when, and how</a:t>
            </a:r>
          </a:p>
          <a:p>
            <a:pPr lvl="1">
              <a:buFont typeface="Wingdings" pitchFamily="2" charset="2"/>
              <a:buChar char="§"/>
            </a:pPr>
            <a:r>
              <a:rPr lang="en-US" sz="2000" dirty="0">
                <a:solidFill>
                  <a:srgbClr val="000099"/>
                </a:solidFill>
                <a:latin typeface="Arial" charset="0"/>
              </a:rPr>
              <a:t>Identify special needs within the crime scene for personnel, precautions or equipment and notify superior officers or other agencies</a:t>
            </a:r>
          </a:p>
        </p:txBody>
      </p:sp>
      <p:pic>
        <p:nvPicPr>
          <p:cNvPr id="16386" name="Picture 2" descr="http://media.canada.com/canwest/111/np_crime_scene_sherbourne.jpg"/>
          <p:cNvPicPr>
            <a:picLocks noChangeAspect="1" noChangeArrowheads="1"/>
          </p:cNvPicPr>
          <p:nvPr/>
        </p:nvPicPr>
        <p:blipFill>
          <a:blip r:embed="rId2"/>
          <a:srcRect/>
          <a:stretch>
            <a:fillRect/>
          </a:stretch>
        </p:blipFill>
        <p:spPr bwMode="auto">
          <a:xfrm>
            <a:off x="6705600" y="2209800"/>
            <a:ext cx="1524000" cy="1137920"/>
          </a:xfrm>
          <a:prstGeom prst="rect">
            <a:avLst/>
          </a:prstGeom>
          <a:noFill/>
        </p:spPr>
      </p:pic>
      <p:pic>
        <p:nvPicPr>
          <p:cNvPr id="16388" name="Picture 4" descr="http://www.designwareinc.com/obj_3d/ah1.gif"/>
          <p:cNvPicPr>
            <a:picLocks noChangeAspect="1" noChangeArrowheads="1"/>
          </p:cNvPicPr>
          <p:nvPr/>
        </p:nvPicPr>
        <p:blipFill>
          <a:blip r:embed="rId3"/>
          <a:srcRect/>
          <a:stretch>
            <a:fillRect/>
          </a:stretch>
        </p:blipFill>
        <p:spPr bwMode="auto">
          <a:xfrm>
            <a:off x="7741664" y="3600904"/>
            <a:ext cx="1310468" cy="875392"/>
          </a:xfrm>
          <a:prstGeom prst="rect">
            <a:avLst/>
          </a:prstGeom>
          <a:noFill/>
        </p:spPr>
      </p:pic>
      <p:pic>
        <p:nvPicPr>
          <p:cNvPr id="16391" name="Picture 7"/>
          <p:cNvPicPr>
            <a:picLocks noChangeAspect="1" noChangeArrowheads="1"/>
          </p:cNvPicPr>
          <p:nvPr/>
        </p:nvPicPr>
        <p:blipFill>
          <a:blip r:embed="rId4"/>
          <a:srcRect/>
          <a:stretch>
            <a:fillRect/>
          </a:stretch>
        </p:blipFill>
        <p:spPr bwMode="auto">
          <a:xfrm>
            <a:off x="0" y="4008174"/>
            <a:ext cx="1447800" cy="202853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81923">
                                            <p:txEl>
                                              <p:pRg st="2" end="2"/>
                                            </p:txEl>
                                          </p:spTgt>
                                        </p:tgtEl>
                                        <p:attrNameLst>
                                          <p:attrName>style.visibility</p:attrName>
                                        </p:attrNameLst>
                                      </p:cBhvr>
                                      <p:to>
                                        <p:strVal val="visible"/>
                                      </p:to>
                                    </p:set>
                                    <p:anim calcmode="discrete" valueType="clr">
                                      <p:cBhvr override="childStyle">
                                        <p:cTn id="7" dur="80"/>
                                        <p:tgtEl>
                                          <p:spTgt spid="8192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1923">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81923">
                                            <p:txEl>
                                              <p:pRg st="2" end="2"/>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81923">
                                            <p:txEl>
                                              <p:pRg st="3" end="3"/>
                                            </p:txEl>
                                          </p:spTgt>
                                        </p:tgtEl>
                                        <p:attrNameLst>
                                          <p:attrName>style.visibility</p:attrName>
                                        </p:attrNameLst>
                                      </p:cBhvr>
                                      <p:to>
                                        <p:strVal val="visible"/>
                                      </p:to>
                                    </p:set>
                                    <p:anim calcmode="discrete" valueType="clr">
                                      <p:cBhvr override="childStyle">
                                        <p:cTn id="14" dur="80"/>
                                        <p:tgtEl>
                                          <p:spTgt spid="8192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1923">
                                            <p:txEl>
                                              <p:pRg st="3" end="3"/>
                                            </p:txEl>
                                          </p:spTgt>
                                        </p:tgtEl>
                                        <p:attrNameLst>
                                          <p:attrName>fillcolor</p:attrName>
                                        </p:attrNameLst>
                                      </p:cBhvr>
                                      <p:tavLst>
                                        <p:tav tm="0">
                                          <p:val>
                                            <p:clrVal>
                                              <a:schemeClr val="accent2"/>
                                            </p:clrVal>
                                          </p:val>
                                        </p:tav>
                                        <p:tav tm="50000">
                                          <p:val>
                                            <p:clrVal>
                                              <a:schemeClr val="hlink"/>
                                            </p:clrVal>
                                          </p:val>
                                        </p:tav>
                                      </p:tavLst>
                                    </p:anim>
                                    <p:set>
                                      <p:cBhvr>
                                        <p:cTn id="16" dur="80"/>
                                        <p:tgtEl>
                                          <p:spTgt spid="81923">
                                            <p:txEl>
                                              <p:pRg st="3" end="3"/>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81923">
                                            <p:txEl>
                                              <p:pRg st="4" end="4"/>
                                            </p:txEl>
                                          </p:spTgt>
                                        </p:tgtEl>
                                        <p:attrNameLst>
                                          <p:attrName>style.visibility</p:attrName>
                                        </p:attrNameLst>
                                      </p:cBhvr>
                                      <p:to>
                                        <p:strVal val="visible"/>
                                      </p:to>
                                    </p:set>
                                    <p:anim calcmode="discrete" valueType="clr">
                                      <p:cBhvr override="childStyle">
                                        <p:cTn id="21" dur="80"/>
                                        <p:tgtEl>
                                          <p:spTgt spid="8192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81923">
                                            <p:txEl>
                                              <p:pRg st="4" end="4"/>
                                            </p:txEl>
                                          </p:spTgt>
                                        </p:tgtEl>
                                        <p:attrNameLst>
                                          <p:attrName>fillcolor</p:attrName>
                                        </p:attrNameLst>
                                      </p:cBhvr>
                                      <p:tavLst>
                                        <p:tav tm="0">
                                          <p:val>
                                            <p:clrVal>
                                              <a:schemeClr val="accent2"/>
                                            </p:clrVal>
                                          </p:val>
                                        </p:tav>
                                        <p:tav tm="50000">
                                          <p:val>
                                            <p:clrVal>
                                              <a:schemeClr val="hlink"/>
                                            </p:clrVal>
                                          </p:val>
                                        </p:tav>
                                      </p:tavLst>
                                    </p:anim>
                                    <p:set>
                                      <p:cBhvr>
                                        <p:cTn id="23" dur="80"/>
                                        <p:tgtEl>
                                          <p:spTgt spid="81923">
                                            <p:txEl>
                                              <p:pRg st="4" end="4"/>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81923">
                                            <p:txEl>
                                              <p:pRg st="5" end="5"/>
                                            </p:txEl>
                                          </p:spTgt>
                                        </p:tgtEl>
                                        <p:attrNameLst>
                                          <p:attrName>style.visibility</p:attrName>
                                        </p:attrNameLst>
                                      </p:cBhvr>
                                      <p:to>
                                        <p:strVal val="visible"/>
                                      </p:to>
                                    </p:set>
                                    <p:anim calcmode="discrete" valueType="clr">
                                      <p:cBhvr override="childStyle">
                                        <p:cTn id="28" dur="80"/>
                                        <p:tgtEl>
                                          <p:spTgt spid="8192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81923">
                                            <p:txEl>
                                              <p:pRg st="5" end="5"/>
                                            </p:txEl>
                                          </p:spTgt>
                                        </p:tgtEl>
                                        <p:attrNameLst>
                                          <p:attrName>fillcolor</p:attrName>
                                        </p:attrNameLst>
                                      </p:cBhvr>
                                      <p:tavLst>
                                        <p:tav tm="0">
                                          <p:val>
                                            <p:clrVal>
                                              <a:schemeClr val="accent2"/>
                                            </p:clrVal>
                                          </p:val>
                                        </p:tav>
                                        <p:tav tm="50000">
                                          <p:val>
                                            <p:clrVal>
                                              <a:schemeClr val="hlink"/>
                                            </p:clrVal>
                                          </p:val>
                                        </p:tav>
                                      </p:tavLst>
                                    </p:anim>
                                    <p:set>
                                      <p:cBhvr>
                                        <p:cTn id="30" dur="80"/>
                                        <p:tgtEl>
                                          <p:spTgt spid="81923">
                                            <p:txEl>
                                              <p:pRg st="5" end="5"/>
                                            </p:txEl>
                                          </p:spTgt>
                                        </p:tgtEl>
                                        <p:attrNameLst>
                                          <p:attrName>fill.type</p:attrName>
                                        </p:attrNameLst>
                                      </p:cBhvr>
                                      <p:to>
                                        <p:strVal val="solid"/>
                                      </p:to>
                                    </p:set>
                                  </p:childTnLst>
                                </p:cTn>
                              </p:par>
                              <p:par>
                                <p:cTn id="31" presetID="58" presetClass="entr" presetSubtype="0" accel="100000" fill="hold" nodeType="withEffect">
                                  <p:stCondLst>
                                    <p:cond delay="0"/>
                                  </p:stCondLst>
                                  <p:childTnLst>
                                    <p:set>
                                      <p:cBhvr>
                                        <p:cTn id="32" dur="1" fill="hold">
                                          <p:stCondLst>
                                            <p:cond delay="0"/>
                                          </p:stCondLst>
                                        </p:cTn>
                                        <p:tgtEl>
                                          <p:spTgt spid="16388"/>
                                        </p:tgtEl>
                                        <p:attrNameLst>
                                          <p:attrName>style.visibility</p:attrName>
                                        </p:attrNameLst>
                                      </p:cBhvr>
                                      <p:to>
                                        <p:strVal val="visible"/>
                                      </p:to>
                                    </p:set>
                                    <p:anim calcmode="lin" valueType="num">
                                      <p:cBhvr>
                                        <p:cTn id="33" dur="500" fill="hold"/>
                                        <p:tgtEl>
                                          <p:spTgt spid="16388"/>
                                        </p:tgtEl>
                                        <p:attrNameLst>
                                          <p:attrName>ppt_w</p:attrName>
                                        </p:attrNameLst>
                                      </p:cBhvr>
                                      <p:tavLst>
                                        <p:tav tm="0">
                                          <p:val>
                                            <p:strVal val="#ppt_w*2.5"/>
                                          </p:val>
                                        </p:tav>
                                        <p:tav tm="100000">
                                          <p:val>
                                            <p:strVal val="#ppt_w"/>
                                          </p:val>
                                        </p:tav>
                                      </p:tavLst>
                                    </p:anim>
                                    <p:anim calcmode="lin" valueType="num">
                                      <p:cBhvr>
                                        <p:cTn id="34" dur="500" fill="hold"/>
                                        <p:tgtEl>
                                          <p:spTgt spid="16388"/>
                                        </p:tgtEl>
                                        <p:attrNameLst>
                                          <p:attrName>ppt_h</p:attrName>
                                        </p:attrNameLst>
                                      </p:cBhvr>
                                      <p:tavLst>
                                        <p:tav tm="0">
                                          <p:val>
                                            <p:strVal val="#ppt_h*0.01"/>
                                          </p:val>
                                        </p:tav>
                                        <p:tav tm="100000">
                                          <p:val>
                                            <p:strVal val="#ppt_h"/>
                                          </p:val>
                                        </p:tav>
                                      </p:tavLst>
                                    </p:anim>
                                    <p:anim calcmode="lin" valueType="num">
                                      <p:cBhvr>
                                        <p:cTn id="35" dur="500" fill="hold"/>
                                        <p:tgtEl>
                                          <p:spTgt spid="16388"/>
                                        </p:tgtEl>
                                        <p:attrNameLst>
                                          <p:attrName>ppt_x</p:attrName>
                                        </p:attrNameLst>
                                      </p:cBhvr>
                                      <p:tavLst>
                                        <p:tav tm="0">
                                          <p:val>
                                            <p:strVal val="#ppt_x"/>
                                          </p:val>
                                        </p:tav>
                                        <p:tav tm="100000">
                                          <p:val>
                                            <p:strVal val="#ppt_x"/>
                                          </p:val>
                                        </p:tav>
                                      </p:tavLst>
                                    </p:anim>
                                    <p:anim calcmode="lin" valueType="num">
                                      <p:cBhvr>
                                        <p:cTn id="36" dur="500" fill="hold"/>
                                        <p:tgtEl>
                                          <p:spTgt spid="16388"/>
                                        </p:tgtEl>
                                        <p:attrNameLst>
                                          <p:attrName>ppt_y</p:attrName>
                                        </p:attrNameLst>
                                      </p:cBhvr>
                                      <p:tavLst>
                                        <p:tav tm="0">
                                          <p:val>
                                            <p:strVal val="#ppt_h+1"/>
                                          </p:val>
                                        </p:tav>
                                        <p:tav tm="100000">
                                          <p:val>
                                            <p:strVal val="#ppt_y"/>
                                          </p:val>
                                        </p:tav>
                                      </p:tavLst>
                                    </p:anim>
                                    <p:animEffect transition="in" filter="fade">
                                      <p:cBhvr>
                                        <p:cTn id="37" dur="500"/>
                                        <p:tgtEl>
                                          <p:spTgt spid="16388"/>
                                        </p:tgtEl>
                                      </p:cBhvr>
                                    </p:animEffec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81923">
                                            <p:txEl>
                                              <p:pRg st="6" end="6"/>
                                            </p:txEl>
                                          </p:spTgt>
                                        </p:tgtEl>
                                        <p:attrNameLst>
                                          <p:attrName>style.visibility</p:attrName>
                                        </p:attrNameLst>
                                      </p:cBhvr>
                                      <p:to>
                                        <p:strVal val="visible"/>
                                      </p:to>
                                    </p:set>
                                    <p:anim calcmode="discrete" valueType="clr">
                                      <p:cBhvr override="childStyle">
                                        <p:cTn id="42" dur="80"/>
                                        <p:tgtEl>
                                          <p:spTgt spid="8192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81923">
                                            <p:txEl>
                                              <p:pRg st="6" end="6"/>
                                            </p:txEl>
                                          </p:spTgt>
                                        </p:tgtEl>
                                        <p:attrNameLst>
                                          <p:attrName>fillcolor</p:attrName>
                                        </p:attrNameLst>
                                      </p:cBhvr>
                                      <p:tavLst>
                                        <p:tav tm="0">
                                          <p:val>
                                            <p:clrVal>
                                              <a:schemeClr val="accent2"/>
                                            </p:clrVal>
                                          </p:val>
                                        </p:tav>
                                        <p:tav tm="50000">
                                          <p:val>
                                            <p:clrVal>
                                              <a:schemeClr val="hlink"/>
                                            </p:clrVal>
                                          </p:val>
                                        </p:tav>
                                      </p:tavLst>
                                    </p:anim>
                                    <p:set>
                                      <p:cBhvr>
                                        <p:cTn id="44" dur="80"/>
                                        <p:tgtEl>
                                          <p:spTgt spid="81923">
                                            <p:txEl>
                                              <p:pRg st="6" end="6"/>
                                            </p:txEl>
                                          </p:spTgt>
                                        </p:tgtEl>
                                        <p:attrNameLst>
                                          <p:attrName>fill.type</p:attrName>
                                        </p:attrNameLst>
                                      </p:cBhvr>
                                      <p:to>
                                        <p:strVal val="solid"/>
                                      </p:to>
                                    </p:set>
                                  </p:childTnLst>
                                </p:cTn>
                              </p:par>
                              <p:par>
                                <p:cTn id="45" presetID="58" presetClass="entr" presetSubtype="0" accel="100000" fill="hold" nodeType="withEffect">
                                  <p:stCondLst>
                                    <p:cond delay="0"/>
                                  </p:stCondLst>
                                  <p:childTnLst>
                                    <p:set>
                                      <p:cBhvr>
                                        <p:cTn id="46" dur="1" fill="hold">
                                          <p:stCondLst>
                                            <p:cond delay="0"/>
                                          </p:stCondLst>
                                        </p:cTn>
                                        <p:tgtEl>
                                          <p:spTgt spid="16391"/>
                                        </p:tgtEl>
                                        <p:attrNameLst>
                                          <p:attrName>style.visibility</p:attrName>
                                        </p:attrNameLst>
                                      </p:cBhvr>
                                      <p:to>
                                        <p:strVal val="visible"/>
                                      </p:to>
                                    </p:set>
                                    <p:anim calcmode="lin" valueType="num">
                                      <p:cBhvr>
                                        <p:cTn id="47" dur="500" fill="hold"/>
                                        <p:tgtEl>
                                          <p:spTgt spid="16391"/>
                                        </p:tgtEl>
                                        <p:attrNameLst>
                                          <p:attrName>ppt_w</p:attrName>
                                        </p:attrNameLst>
                                      </p:cBhvr>
                                      <p:tavLst>
                                        <p:tav tm="0">
                                          <p:val>
                                            <p:strVal val="#ppt_w*2.5"/>
                                          </p:val>
                                        </p:tav>
                                        <p:tav tm="100000">
                                          <p:val>
                                            <p:strVal val="#ppt_w"/>
                                          </p:val>
                                        </p:tav>
                                      </p:tavLst>
                                    </p:anim>
                                    <p:anim calcmode="lin" valueType="num">
                                      <p:cBhvr>
                                        <p:cTn id="48" dur="500" fill="hold"/>
                                        <p:tgtEl>
                                          <p:spTgt spid="16391"/>
                                        </p:tgtEl>
                                        <p:attrNameLst>
                                          <p:attrName>ppt_h</p:attrName>
                                        </p:attrNameLst>
                                      </p:cBhvr>
                                      <p:tavLst>
                                        <p:tav tm="0">
                                          <p:val>
                                            <p:strVal val="#ppt_h*0.01"/>
                                          </p:val>
                                        </p:tav>
                                        <p:tav tm="100000">
                                          <p:val>
                                            <p:strVal val="#ppt_h"/>
                                          </p:val>
                                        </p:tav>
                                      </p:tavLst>
                                    </p:anim>
                                    <p:anim calcmode="lin" valueType="num">
                                      <p:cBhvr>
                                        <p:cTn id="49" dur="500" fill="hold"/>
                                        <p:tgtEl>
                                          <p:spTgt spid="16391"/>
                                        </p:tgtEl>
                                        <p:attrNameLst>
                                          <p:attrName>ppt_x</p:attrName>
                                        </p:attrNameLst>
                                      </p:cBhvr>
                                      <p:tavLst>
                                        <p:tav tm="0">
                                          <p:val>
                                            <p:strVal val="#ppt_x"/>
                                          </p:val>
                                        </p:tav>
                                        <p:tav tm="100000">
                                          <p:val>
                                            <p:strVal val="#ppt_x"/>
                                          </p:val>
                                        </p:tav>
                                      </p:tavLst>
                                    </p:anim>
                                    <p:anim calcmode="lin" valueType="num">
                                      <p:cBhvr>
                                        <p:cTn id="50" dur="500" fill="hold"/>
                                        <p:tgtEl>
                                          <p:spTgt spid="16391"/>
                                        </p:tgtEl>
                                        <p:attrNameLst>
                                          <p:attrName>ppt_y</p:attrName>
                                        </p:attrNameLst>
                                      </p:cBhvr>
                                      <p:tavLst>
                                        <p:tav tm="0">
                                          <p:val>
                                            <p:strVal val="#ppt_h+1"/>
                                          </p:val>
                                        </p:tav>
                                        <p:tav tm="100000">
                                          <p:val>
                                            <p:strVal val="#ppt_y"/>
                                          </p:val>
                                        </p:tav>
                                      </p:tavLst>
                                    </p:anim>
                                    <p:animEffect transition="in" filter="fade">
                                      <p:cBhvr>
                                        <p:cTn id="51" dur="500"/>
                                        <p:tgtEl>
                                          <p:spTgt spid="16391"/>
                                        </p:tgtEl>
                                      </p:cBhvr>
                                    </p:animEffec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nodeType="clickEffect">
                                  <p:stCondLst>
                                    <p:cond delay="0"/>
                                  </p:stCondLst>
                                  <p:iterate type="lt">
                                    <p:tmPct val="50000"/>
                                  </p:iterate>
                                  <p:childTnLst>
                                    <p:set>
                                      <p:cBhvr>
                                        <p:cTn id="55" dur="1" fill="hold">
                                          <p:stCondLst>
                                            <p:cond delay="0"/>
                                          </p:stCondLst>
                                        </p:cTn>
                                        <p:tgtEl>
                                          <p:spTgt spid="81923">
                                            <p:txEl>
                                              <p:pRg st="7" end="7"/>
                                            </p:txEl>
                                          </p:spTgt>
                                        </p:tgtEl>
                                        <p:attrNameLst>
                                          <p:attrName>style.visibility</p:attrName>
                                        </p:attrNameLst>
                                      </p:cBhvr>
                                      <p:to>
                                        <p:strVal val="visible"/>
                                      </p:to>
                                    </p:set>
                                    <p:anim calcmode="discrete" valueType="clr">
                                      <p:cBhvr override="childStyle">
                                        <p:cTn id="56" dur="80"/>
                                        <p:tgtEl>
                                          <p:spTgt spid="81923">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81923">
                                            <p:txEl>
                                              <p:pRg st="7" end="7"/>
                                            </p:txEl>
                                          </p:spTgt>
                                        </p:tgtEl>
                                        <p:attrNameLst>
                                          <p:attrName>fillcolor</p:attrName>
                                        </p:attrNameLst>
                                      </p:cBhvr>
                                      <p:tavLst>
                                        <p:tav tm="0">
                                          <p:val>
                                            <p:clrVal>
                                              <a:schemeClr val="accent2"/>
                                            </p:clrVal>
                                          </p:val>
                                        </p:tav>
                                        <p:tav tm="50000">
                                          <p:val>
                                            <p:clrVal>
                                              <a:schemeClr val="hlink"/>
                                            </p:clrVal>
                                          </p:val>
                                        </p:tav>
                                      </p:tavLst>
                                    </p:anim>
                                    <p:set>
                                      <p:cBhvr>
                                        <p:cTn id="58" dur="80"/>
                                        <p:tgtEl>
                                          <p:spTgt spid="81923">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sz="3600" dirty="0">
                <a:solidFill>
                  <a:srgbClr val="FF0000"/>
                </a:solidFill>
                <a:latin typeface="Arial Black" pitchFamily="34" charset="0"/>
              </a:rPr>
              <a:t>DOCUMENTATION</a:t>
            </a:r>
          </a:p>
        </p:txBody>
      </p:sp>
      <p:sp>
        <p:nvSpPr>
          <p:cNvPr id="76803" name="Rectangle 3"/>
          <p:cNvSpPr>
            <a:spLocks noGrp="1" noChangeArrowheads="1"/>
          </p:cNvSpPr>
          <p:nvPr>
            <p:ph type="body" idx="1"/>
          </p:nvPr>
        </p:nvSpPr>
        <p:spPr>
          <a:xfrm>
            <a:off x="1143000" y="1828800"/>
            <a:ext cx="7772400" cy="4191000"/>
          </a:xfrm>
        </p:spPr>
        <p:txBody>
          <a:bodyPr/>
          <a:lstStyle/>
          <a:p>
            <a:pPr>
              <a:spcBef>
                <a:spcPct val="0"/>
              </a:spcBef>
              <a:buFont typeface="Wingdings" pitchFamily="2" charset="2"/>
              <a:buChar char="§"/>
            </a:pPr>
            <a:r>
              <a:rPr lang="en-US" sz="2000" b="1" u="sng" dirty="0">
                <a:latin typeface="Arial" charset="0"/>
              </a:rPr>
              <a:t>Notes</a:t>
            </a:r>
            <a:r>
              <a:rPr lang="en-US" sz="2000" dirty="0">
                <a:latin typeface="Arial" charset="0"/>
                <a:cs typeface="Arial" charset="0"/>
              </a:rPr>
              <a:t>—</a:t>
            </a:r>
            <a:r>
              <a:rPr lang="en-US" sz="2000" dirty="0">
                <a:latin typeface="Arial" charset="0"/>
              </a:rPr>
              <a:t>date and time, description of the location, weather and environmental conditions, description of the crime, location of the evidence relative to other key points, the names of all people involved, modifications that have occurred and other relevant information</a:t>
            </a:r>
          </a:p>
          <a:p>
            <a:pPr>
              <a:spcBef>
                <a:spcPct val="0"/>
              </a:spcBef>
              <a:buFont typeface="Wingdings" pitchFamily="2" charset="2"/>
              <a:buChar char="§"/>
            </a:pPr>
            <a:r>
              <a:rPr lang="en-US" sz="2000" b="1" u="sng" dirty="0">
                <a:latin typeface="Arial" charset="0"/>
              </a:rPr>
              <a:t>Photography</a:t>
            </a:r>
            <a:r>
              <a:rPr lang="en-US" sz="2000" dirty="0">
                <a:latin typeface="Arial" charset="0"/>
                <a:cs typeface="Arial" charset="0"/>
              </a:rPr>
              <a:t>—</a:t>
            </a:r>
            <a:r>
              <a:rPr lang="en-US" sz="2000" dirty="0">
                <a:latin typeface="Arial" charset="0"/>
              </a:rPr>
              <a:t>photos of scene and surroundings, mid-range to close-up photos with various angles of each piece of evidence, photos as viewed by any witnesses.  </a:t>
            </a:r>
          </a:p>
          <a:p>
            <a:pPr>
              <a:spcBef>
                <a:spcPct val="0"/>
              </a:spcBef>
              <a:buFont typeface="Wingdings" pitchFamily="2" charset="2"/>
              <a:buChar char="§"/>
            </a:pPr>
            <a:r>
              <a:rPr lang="en-US" sz="2000" b="1" u="sng" dirty="0">
                <a:latin typeface="Arial" charset="0"/>
              </a:rPr>
              <a:t>Sketches</a:t>
            </a:r>
            <a:r>
              <a:rPr lang="en-US" sz="2000" dirty="0">
                <a:latin typeface="Arial" charset="0"/>
                <a:cs typeface="Arial" charset="0"/>
              </a:rPr>
              <a:t>—</a:t>
            </a:r>
            <a:r>
              <a:rPr lang="en-US" sz="2000" dirty="0">
                <a:latin typeface="Arial" charset="0"/>
              </a:rPr>
              <a:t>inclusion of date, time, scale, reference points, distance measurements, names of investigators, victims, suspects, and a legend (key)</a:t>
            </a:r>
          </a:p>
          <a:p>
            <a:pPr>
              <a:spcBef>
                <a:spcPct val="0"/>
              </a:spcBef>
              <a:buFont typeface="Wingdings" pitchFamily="2" charset="2"/>
              <a:buChar char="§"/>
            </a:pPr>
            <a:r>
              <a:rPr lang="en-US" sz="2000" b="1" u="sng" dirty="0" err="1">
                <a:latin typeface="Arial" charset="0"/>
              </a:rPr>
              <a:t>Videography</a:t>
            </a:r>
            <a:r>
              <a:rPr lang="en-US" sz="2000" dirty="0">
                <a:latin typeface="Arial" charset="0"/>
                <a:cs typeface="Arial" charset="0"/>
              </a:rPr>
              <a:t>—</a:t>
            </a:r>
            <a:r>
              <a:rPr lang="en-US" sz="2000" dirty="0">
                <a:latin typeface="Arial" charset="0"/>
              </a:rPr>
              <a:t>allows narration (non-subjective) to be </a:t>
            </a:r>
            <a:r>
              <a:rPr lang="en-US" sz="2000" dirty="0" smtClean="0">
                <a:latin typeface="Arial" charset="0"/>
              </a:rPr>
              <a:t>included</a:t>
            </a:r>
          </a:p>
          <a:p>
            <a:pPr>
              <a:spcBef>
                <a:spcPct val="0"/>
              </a:spcBef>
              <a:buFont typeface="Wingdings" pitchFamily="2" charset="2"/>
              <a:buChar char="§"/>
            </a:pPr>
            <a:r>
              <a:rPr lang="en-US" sz="2000" b="1" u="sng" dirty="0" smtClean="0">
                <a:latin typeface="Arial" charset="0"/>
              </a:rPr>
              <a:t>3-D Laser  Scan </a:t>
            </a:r>
            <a:r>
              <a:rPr lang="en-US" sz="2000" dirty="0" smtClean="0">
                <a:latin typeface="Arial" charset="0"/>
                <a:cs typeface="Arial" charset="0"/>
              </a:rPr>
              <a:t>—</a:t>
            </a:r>
            <a:r>
              <a:rPr lang="en-US" sz="2000" dirty="0" smtClean="0"/>
              <a:t>visually stunning rendering of the scene in 3D from which any measurement can be made and any perspective viewed, even long after the scene has been released. (Cutting Edge Technology!)</a:t>
            </a:r>
            <a:endParaRPr lang="en-US" sz="2000" dirty="0" smtClean="0">
              <a:latin typeface="Arial" charset="0"/>
            </a:endParaRPr>
          </a:p>
          <a:p>
            <a:pPr>
              <a:spcBef>
                <a:spcPct val="0"/>
              </a:spcBef>
              <a:buFont typeface="Wingdings" pitchFamily="2" charset="2"/>
              <a:buChar char="§"/>
            </a:pPr>
            <a:endParaRPr lang="en-US" sz="2000" dirty="0" smtClean="0">
              <a:latin typeface="Arial" charset="0"/>
            </a:endParaRPr>
          </a:p>
          <a:p>
            <a:pPr>
              <a:spcBef>
                <a:spcPct val="0"/>
              </a:spcBef>
              <a:buFont typeface="Wingdings" pitchFamily="2" charset="2"/>
              <a:buChar char="§"/>
            </a:pPr>
            <a:endParaRPr lang="en-US" sz="2000" dirty="0" smtClean="0">
              <a:latin typeface="Arial" charset="0"/>
            </a:endParaRPr>
          </a:p>
          <a:p>
            <a:pPr>
              <a:spcBef>
                <a:spcPct val="0"/>
              </a:spcBef>
              <a:buFont typeface="Wingdings" pitchFamily="2" charset="2"/>
              <a:buChar char="§"/>
            </a:pPr>
            <a:endParaRPr lang="en-US" sz="2000" dirty="0">
              <a:latin typeface="Arial" charset="0"/>
            </a:endParaRPr>
          </a:p>
          <a:p>
            <a:pPr>
              <a:lnSpc>
                <a:spcPct val="80000"/>
              </a:lnSpc>
              <a:buFont typeface="Webdings" pitchFamily="18" charset="2"/>
              <a:buNone/>
            </a:pPr>
            <a:endParaRPr lang="en-US" sz="2000" dirty="0">
              <a:latin typeface="Arial" charset="0"/>
            </a:endParaRPr>
          </a:p>
        </p:txBody>
      </p:sp>
      <p:pic>
        <p:nvPicPr>
          <p:cNvPr id="15362" name="Picture 2" descr="http://www.prweb.com/prfiles/2008/03/11/227984/LeicaScanStation2low.jpg"/>
          <p:cNvPicPr>
            <a:picLocks noChangeAspect="1" noChangeArrowheads="1"/>
          </p:cNvPicPr>
          <p:nvPr/>
        </p:nvPicPr>
        <p:blipFill>
          <a:blip r:embed="rId2"/>
          <a:srcRect/>
          <a:stretch>
            <a:fillRect/>
          </a:stretch>
        </p:blipFill>
        <p:spPr bwMode="auto">
          <a:xfrm>
            <a:off x="63500" y="2057400"/>
            <a:ext cx="1327036" cy="33242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 calcmode="lin" valueType="num">
                                      <p:cBhvr>
                                        <p:cTn id="7" dur="1000" fill="hold"/>
                                        <p:tgtEl>
                                          <p:spTgt spid="7680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7680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680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76803">
                                            <p:txEl>
                                              <p:pRg st="1" end="1"/>
                                            </p:txEl>
                                          </p:spTgt>
                                        </p:tgtEl>
                                        <p:attrNameLst>
                                          <p:attrName>style.visibility</p:attrName>
                                        </p:attrNameLst>
                                      </p:cBhvr>
                                      <p:to>
                                        <p:strVal val="visible"/>
                                      </p:to>
                                    </p:set>
                                    <p:anim calcmode="lin" valueType="num">
                                      <p:cBhvr>
                                        <p:cTn id="14" dur="1000" fill="hold"/>
                                        <p:tgtEl>
                                          <p:spTgt spid="7680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7680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7680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76803">
                                            <p:txEl>
                                              <p:pRg st="2" end="2"/>
                                            </p:txEl>
                                          </p:spTgt>
                                        </p:tgtEl>
                                        <p:attrNameLst>
                                          <p:attrName>style.visibility</p:attrName>
                                        </p:attrNameLst>
                                      </p:cBhvr>
                                      <p:to>
                                        <p:strVal val="visible"/>
                                      </p:to>
                                    </p:set>
                                    <p:anim calcmode="lin" valueType="num">
                                      <p:cBhvr>
                                        <p:cTn id="21" dur="1000" fill="hold"/>
                                        <p:tgtEl>
                                          <p:spTgt spid="7680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7680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7680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76803">
                                            <p:txEl>
                                              <p:pRg st="3" end="3"/>
                                            </p:txEl>
                                          </p:spTgt>
                                        </p:tgtEl>
                                        <p:attrNameLst>
                                          <p:attrName>style.visibility</p:attrName>
                                        </p:attrNameLst>
                                      </p:cBhvr>
                                      <p:to>
                                        <p:strVal val="visible"/>
                                      </p:to>
                                    </p:set>
                                    <p:anim calcmode="lin" valueType="num">
                                      <p:cBhvr>
                                        <p:cTn id="28" dur="1000" fill="hold"/>
                                        <p:tgtEl>
                                          <p:spTgt spid="76803">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7680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7680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76803">
                                            <p:txEl>
                                              <p:pRg st="4" end="4"/>
                                            </p:txEl>
                                          </p:spTgt>
                                        </p:tgtEl>
                                        <p:attrNameLst>
                                          <p:attrName>style.visibility</p:attrName>
                                        </p:attrNameLst>
                                      </p:cBhvr>
                                      <p:to>
                                        <p:strVal val="visible"/>
                                      </p:to>
                                    </p:set>
                                    <p:anim calcmode="lin" valueType="num">
                                      <p:cBhvr>
                                        <p:cTn id="35" dur="1000" fill="hold"/>
                                        <p:tgtEl>
                                          <p:spTgt spid="76803">
                                            <p:txEl>
                                              <p:pRg st="4" end="4"/>
                                            </p:txEl>
                                          </p:spTgt>
                                        </p:tgtEl>
                                        <p:attrNameLst>
                                          <p:attrName>ppt_w</p:attrName>
                                        </p:attrNameLst>
                                      </p:cBhvr>
                                      <p:tavLst>
                                        <p:tav tm="0">
                                          <p:val>
                                            <p:strVal val="#ppt_w+.3"/>
                                          </p:val>
                                        </p:tav>
                                        <p:tav tm="100000">
                                          <p:val>
                                            <p:strVal val="#ppt_w"/>
                                          </p:val>
                                        </p:tav>
                                      </p:tavLst>
                                    </p:anim>
                                    <p:anim calcmode="lin" valueType="num">
                                      <p:cBhvr>
                                        <p:cTn id="36" dur="1000" fill="hold"/>
                                        <p:tgtEl>
                                          <p:spTgt spid="7680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76803">
                                            <p:txEl>
                                              <p:pRg st="4" end="4"/>
                                            </p:txEl>
                                          </p:spTgt>
                                        </p:tgtEl>
                                      </p:cBhvr>
                                    </p:animEffect>
                                  </p:childTnLst>
                                </p:cTn>
                              </p:par>
                              <p:par>
                                <p:cTn id="38" presetID="50" presetClass="entr" presetSubtype="0" decel="100000" fill="hold" nodeType="withEffect">
                                  <p:stCondLst>
                                    <p:cond delay="0"/>
                                  </p:stCondLst>
                                  <p:childTnLst>
                                    <p:set>
                                      <p:cBhvr>
                                        <p:cTn id="39" dur="1" fill="hold">
                                          <p:stCondLst>
                                            <p:cond delay="0"/>
                                          </p:stCondLst>
                                        </p:cTn>
                                        <p:tgtEl>
                                          <p:spTgt spid="15362"/>
                                        </p:tgtEl>
                                        <p:attrNameLst>
                                          <p:attrName>style.visibility</p:attrName>
                                        </p:attrNameLst>
                                      </p:cBhvr>
                                      <p:to>
                                        <p:strVal val="visible"/>
                                      </p:to>
                                    </p:set>
                                    <p:anim calcmode="lin" valueType="num">
                                      <p:cBhvr>
                                        <p:cTn id="40" dur="1000" fill="hold"/>
                                        <p:tgtEl>
                                          <p:spTgt spid="15362"/>
                                        </p:tgtEl>
                                        <p:attrNameLst>
                                          <p:attrName>ppt_w</p:attrName>
                                        </p:attrNameLst>
                                      </p:cBhvr>
                                      <p:tavLst>
                                        <p:tav tm="0">
                                          <p:val>
                                            <p:strVal val="#ppt_w+.3"/>
                                          </p:val>
                                        </p:tav>
                                        <p:tav tm="100000">
                                          <p:val>
                                            <p:strVal val="#ppt_w"/>
                                          </p:val>
                                        </p:tav>
                                      </p:tavLst>
                                    </p:anim>
                                    <p:anim calcmode="lin" valueType="num">
                                      <p:cBhvr>
                                        <p:cTn id="41" dur="1000" fill="hold"/>
                                        <p:tgtEl>
                                          <p:spTgt spid="15362"/>
                                        </p:tgtEl>
                                        <p:attrNameLst>
                                          <p:attrName>ppt_h</p:attrName>
                                        </p:attrNameLst>
                                      </p:cBhvr>
                                      <p:tavLst>
                                        <p:tav tm="0">
                                          <p:val>
                                            <p:strVal val="#ppt_h"/>
                                          </p:val>
                                        </p:tav>
                                        <p:tav tm="100000">
                                          <p:val>
                                            <p:strVal val="#ppt_h"/>
                                          </p:val>
                                        </p:tav>
                                      </p:tavLst>
                                    </p:anim>
                                    <p:animEffect transition="in" filter="fade">
                                      <p:cBhvr>
                                        <p:cTn id="42" dur="1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590800" y="228600"/>
            <a:ext cx="5867400" cy="762000"/>
          </a:xfrm>
        </p:spPr>
        <p:txBody>
          <a:bodyPr/>
          <a:lstStyle/>
          <a:p>
            <a:r>
              <a:rPr kumimoji="1" lang="en-US" sz="3600" dirty="0">
                <a:solidFill>
                  <a:srgbClr val="FF0000"/>
                </a:solidFill>
                <a:latin typeface="Arial Black" pitchFamily="34" charset="0"/>
              </a:rPr>
              <a:t/>
            </a:r>
            <a:br>
              <a:rPr kumimoji="1" lang="en-US" sz="3600" dirty="0">
                <a:solidFill>
                  <a:srgbClr val="FF0000"/>
                </a:solidFill>
                <a:latin typeface="Arial Black" pitchFamily="34" charset="0"/>
              </a:rPr>
            </a:br>
            <a:r>
              <a:rPr kumimoji="1" lang="en-US" sz="3600" dirty="0">
                <a:solidFill>
                  <a:srgbClr val="FF0000"/>
                </a:solidFill>
                <a:latin typeface="Arial Black" pitchFamily="34" charset="0"/>
              </a:rPr>
              <a:t>SEARCH METHODS</a:t>
            </a:r>
          </a:p>
        </p:txBody>
      </p:sp>
      <p:sp>
        <p:nvSpPr>
          <p:cNvPr id="28681" name="Rectangle 9"/>
          <p:cNvSpPr>
            <a:spLocks noGrp="1" noChangeArrowheads="1"/>
          </p:cNvSpPr>
          <p:nvPr>
            <p:ph type="body" idx="1"/>
          </p:nvPr>
        </p:nvSpPr>
        <p:spPr>
          <a:xfrm>
            <a:off x="381000" y="1828800"/>
            <a:ext cx="8382000" cy="3581400"/>
          </a:xfrm>
        </p:spPr>
        <p:txBody>
          <a:bodyPr/>
          <a:lstStyle/>
          <a:p>
            <a:pPr>
              <a:buFont typeface="Wingdings" pitchFamily="2" charset="2"/>
              <a:buChar char="§"/>
            </a:pPr>
            <a:r>
              <a:rPr lang="en-US" sz="2400" b="1" dirty="0">
                <a:latin typeface="Arial" charset="0"/>
              </a:rPr>
              <a:t>Line or strip method</a:t>
            </a:r>
            <a:r>
              <a:rPr lang="en-US" sz="2400" dirty="0">
                <a:latin typeface="Arial" charset="0"/>
                <a:cs typeface="Arial" charset="0"/>
              </a:rPr>
              <a:t>—</a:t>
            </a:r>
            <a:r>
              <a:rPr lang="en-US" sz="2400" dirty="0">
                <a:latin typeface="Arial" charset="0"/>
              </a:rPr>
              <a:t>best in large, outdoor scenes</a:t>
            </a:r>
          </a:p>
          <a:p>
            <a:pPr>
              <a:buFont typeface="Wingdings" pitchFamily="2" charset="2"/>
              <a:buChar char="§"/>
            </a:pPr>
            <a:r>
              <a:rPr lang="en-US" sz="2400" b="1" dirty="0">
                <a:latin typeface="Arial" charset="0"/>
              </a:rPr>
              <a:t>Grid method</a:t>
            </a:r>
            <a:r>
              <a:rPr lang="en-US" sz="2400" dirty="0">
                <a:latin typeface="Arial" charset="0"/>
                <a:cs typeface="Arial" charset="0"/>
              </a:rPr>
              <a:t>—</a:t>
            </a:r>
            <a:r>
              <a:rPr lang="en-US" sz="2400" dirty="0">
                <a:latin typeface="Arial" charset="0"/>
              </a:rPr>
              <a:t>basically a double-line search; effective, but time-consuming</a:t>
            </a:r>
          </a:p>
          <a:p>
            <a:pPr>
              <a:buFont typeface="Wingdings" pitchFamily="2" charset="2"/>
              <a:buChar char="§"/>
            </a:pPr>
            <a:r>
              <a:rPr lang="en-US" sz="2400" b="1" dirty="0">
                <a:latin typeface="Arial" charset="0"/>
              </a:rPr>
              <a:t>Zone method</a:t>
            </a:r>
            <a:r>
              <a:rPr lang="en-US" sz="2400" dirty="0">
                <a:latin typeface="Arial" charset="0"/>
                <a:cs typeface="Arial" charset="0"/>
              </a:rPr>
              <a:t>—</a:t>
            </a:r>
            <a:r>
              <a:rPr lang="en-US" sz="2400" dirty="0">
                <a:latin typeface="Arial" charset="0"/>
              </a:rPr>
              <a:t>most effective in houses or buildings; teams are assigned small zones for searching</a:t>
            </a:r>
          </a:p>
          <a:p>
            <a:pPr>
              <a:buFont typeface="Wingdings" pitchFamily="2" charset="2"/>
              <a:buChar char="§"/>
            </a:pPr>
            <a:r>
              <a:rPr lang="en-US" sz="2400" b="1" dirty="0" smtClean="0">
                <a:latin typeface="Arial" charset="0"/>
              </a:rPr>
              <a:t>Spiral </a:t>
            </a:r>
            <a:r>
              <a:rPr lang="en-US" sz="2400" b="1" dirty="0">
                <a:latin typeface="Arial" charset="0"/>
              </a:rPr>
              <a:t>method</a:t>
            </a:r>
            <a:r>
              <a:rPr lang="en-US" sz="2400" dirty="0">
                <a:latin typeface="Arial" charset="0"/>
                <a:cs typeface="Arial" charset="0"/>
              </a:rPr>
              <a:t>—</a:t>
            </a:r>
            <a:r>
              <a:rPr lang="en-US" sz="2400" dirty="0">
                <a:latin typeface="Arial" charset="0"/>
              </a:rPr>
              <a:t>may move inward or outward; best used where there are no physical barriers</a:t>
            </a:r>
          </a:p>
        </p:txBody>
      </p:sp>
      <p:pic>
        <p:nvPicPr>
          <p:cNvPr id="14338" name="Picture 2" descr="http://www.ussartf.org/images/crime_scene_class_3.jpg"/>
          <p:cNvPicPr>
            <a:picLocks noChangeAspect="1" noChangeArrowheads="1"/>
          </p:cNvPicPr>
          <p:nvPr/>
        </p:nvPicPr>
        <p:blipFill>
          <a:blip r:embed="rId2"/>
          <a:srcRect/>
          <a:stretch>
            <a:fillRect/>
          </a:stretch>
        </p:blipFill>
        <p:spPr bwMode="auto">
          <a:xfrm>
            <a:off x="5791200" y="4419031"/>
            <a:ext cx="2667000" cy="1982337"/>
          </a:xfrm>
          <a:prstGeom prst="rect">
            <a:avLst/>
          </a:prstGeom>
          <a:noFill/>
        </p:spPr>
      </p:pic>
      <p:pic>
        <p:nvPicPr>
          <p:cNvPr id="14340" name="Picture 4" descr="http://static.howstuffworks.com/gif/csi-11.jpg"/>
          <p:cNvPicPr>
            <a:picLocks noChangeAspect="1" noChangeArrowheads="1"/>
          </p:cNvPicPr>
          <p:nvPr/>
        </p:nvPicPr>
        <p:blipFill>
          <a:blip r:embed="rId3"/>
          <a:srcRect l="4333" t="8998" r="5667" b="6495"/>
          <a:stretch>
            <a:fillRect/>
          </a:stretch>
        </p:blipFill>
        <p:spPr bwMode="auto">
          <a:xfrm>
            <a:off x="2286000" y="4724400"/>
            <a:ext cx="1905000" cy="1905000"/>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362200" y="228600"/>
            <a:ext cx="6400800" cy="1143000"/>
          </a:xfrm>
        </p:spPr>
        <p:txBody>
          <a:bodyPr/>
          <a:lstStyle/>
          <a:p>
            <a:r>
              <a:rPr kumimoji="1" lang="en-US" sz="3600" dirty="0">
                <a:solidFill>
                  <a:srgbClr val="FF0000"/>
                </a:solidFill>
                <a:latin typeface="Arial Black" pitchFamily="34" charset="0"/>
              </a:rPr>
              <a:t>CRIME SCENE SKETCH</a:t>
            </a:r>
          </a:p>
        </p:txBody>
      </p:sp>
      <p:sp>
        <p:nvSpPr>
          <p:cNvPr id="27653" name="Text Box 5"/>
          <p:cNvSpPr txBox="1">
            <a:spLocks noChangeArrowheads="1"/>
          </p:cNvSpPr>
          <p:nvPr/>
        </p:nvSpPr>
        <p:spPr bwMode="auto">
          <a:xfrm>
            <a:off x="228600" y="2133600"/>
            <a:ext cx="8686800" cy="508000"/>
          </a:xfrm>
          <a:prstGeom prst="rect">
            <a:avLst/>
          </a:prstGeom>
          <a:noFill/>
          <a:ln w="12700" cap="sq">
            <a:noFill/>
            <a:miter lim="800000"/>
            <a:headEnd type="none" w="sm" len="sm"/>
            <a:tailEnd type="none" w="sm" len="sm"/>
          </a:ln>
          <a:effectLst/>
        </p:spPr>
        <p:txBody>
          <a:bodyPr>
            <a:spAutoFit/>
          </a:bodyPr>
          <a:lstStyle/>
          <a:p>
            <a:pPr>
              <a:lnSpc>
                <a:spcPct val="70000"/>
              </a:lnSpc>
              <a:spcBef>
                <a:spcPct val="50000"/>
              </a:spcBef>
            </a:pPr>
            <a:r>
              <a:rPr lang="en-US" sz="1600">
                <a:latin typeface="Arial" charset="0"/>
              </a:rPr>
              <a:t>Date: August 14, 2005		Criminalist:  Ann Wilson</a:t>
            </a:r>
          </a:p>
          <a:p>
            <a:pPr>
              <a:lnSpc>
                <a:spcPct val="50000"/>
              </a:lnSpc>
              <a:spcBef>
                <a:spcPct val="50000"/>
              </a:spcBef>
            </a:pPr>
            <a:r>
              <a:rPr lang="en-US" sz="1600">
                <a:latin typeface="Arial" charset="0"/>
              </a:rPr>
              <a:t>Time:  11:35 am			Location:  4358 Rockledge Dr, St. Louis,  Mo.</a:t>
            </a:r>
          </a:p>
        </p:txBody>
      </p:sp>
      <p:pic>
        <p:nvPicPr>
          <p:cNvPr id="27670" name="Picture 22"/>
          <p:cNvPicPr>
            <a:picLocks noGrp="1" noChangeAspect="1" noChangeArrowheads="1"/>
          </p:cNvPicPr>
          <p:nvPr>
            <p:ph sz="half" idx="2"/>
          </p:nvPr>
        </p:nvPicPr>
        <p:blipFill>
          <a:blip r:embed="rId2"/>
          <a:srcRect/>
          <a:stretch>
            <a:fillRect/>
          </a:stretch>
        </p:blipFill>
        <p:spPr>
          <a:xfrm>
            <a:off x="1600200" y="2895600"/>
            <a:ext cx="4572000" cy="3195638"/>
          </a:xfrm>
        </p:spPr>
      </p:pic>
      <p:sp>
        <p:nvSpPr>
          <p:cNvPr id="27672" name="Line 24"/>
          <p:cNvSpPr>
            <a:spLocks noChangeShapeType="1"/>
          </p:cNvSpPr>
          <p:nvPr/>
        </p:nvSpPr>
        <p:spPr bwMode="auto">
          <a:xfrm flipV="1">
            <a:off x="6477000" y="3276600"/>
            <a:ext cx="0" cy="609600"/>
          </a:xfrm>
          <a:prstGeom prst="line">
            <a:avLst/>
          </a:prstGeom>
          <a:noFill/>
          <a:ln w="28575" cap="sq">
            <a:solidFill>
              <a:schemeClr val="tx1"/>
            </a:solidFill>
            <a:round/>
            <a:headEnd type="none" w="sm" len="sm"/>
            <a:tailEnd type="triangle" w="sm" len="sm"/>
          </a:ln>
          <a:effectLst/>
        </p:spPr>
        <p:txBody>
          <a:bodyPr wrap="none" anchor="ctr"/>
          <a:lstStyle/>
          <a:p>
            <a:endParaRPr lang="en-US"/>
          </a:p>
        </p:txBody>
      </p:sp>
      <p:sp>
        <p:nvSpPr>
          <p:cNvPr id="27673" name="Text Box 25"/>
          <p:cNvSpPr txBox="1">
            <a:spLocks noChangeArrowheads="1"/>
          </p:cNvSpPr>
          <p:nvPr/>
        </p:nvSpPr>
        <p:spPr bwMode="auto">
          <a:xfrm>
            <a:off x="6300788" y="2968625"/>
            <a:ext cx="349250" cy="366713"/>
          </a:xfrm>
          <a:prstGeom prst="rect">
            <a:avLst/>
          </a:prstGeom>
          <a:noFill/>
          <a:ln w="12700" cap="sq">
            <a:noFill/>
            <a:miter lim="800000"/>
            <a:headEnd type="none" w="sm" len="sm"/>
            <a:tailEnd type="none" w="sm" len="sm"/>
          </a:ln>
          <a:effectLst/>
        </p:spPr>
        <p:txBody>
          <a:bodyPr wrap="none">
            <a:spAutoFit/>
          </a:bodyPr>
          <a:lstStyle/>
          <a:p>
            <a:r>
              <a:rPr lang="en-US" sz="1800" b="1">
                <a:latin typeface="Times New Roman" pitchFamily="18" charset="0"/>
              </a:rPr>
              <a:t>N</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2438400" y="228600"/>
            <a:ext cx="6400800" cy="1143000"/>
          </a:xfrm>
        </p:spPr>
        <p:txBody>
          <a:bodyPr/>
          <a:lstStyle/>
          <a:p>
            <a:r>
              <a:rPr lang="en-US" sz="3600" dirty="0">
                <a:solidFill>
                  <a:srgbClr val="FF0000"/>
                </a:solidFill>
                <a:latin typeface="Arial Black" pitchFamily="34" charset="0"/>
              </a:rPr>
              <a:t>COLLECTING AND PACKAGING EVIDENCE</a:t>
            </a:r>
          </a:p>
        </p:txBody>
      </p:sp>
      <p:sp>
        <p:nvSpPr>
          <p:cNvPr id="78851" name="Rectangle 3"/>
          <p:cNvSpPr>
            <a:spLocks noGrp="1" noChangeArrowheads="1"/>
          </p:cNvSpPr>
          <p:nvPr>
            <p:ph type="body" idx="1"/>
          </p:nvPr>
        </p:nvSpPr>
        <p:spPr>
          <a:xfrm>
            <a:off x="0" y="1981200"/>
            <a:ext cx="6705600" cy="4419600"/>
          </a:xfrm>
        </p:spPr>
        <p:txBody>
          <a:bodyPr/>
          <a:lstStyle/>
          <a:p>
            <a:pPr>
              <a:spcBef>
                <a:spcPct val="10000"/>
              </a:spcBef>
              <a:buFont typeface="Wingdings" pitchFamily="2" charset="2"/>
              <a:buChar char="§"/>
            </a:pPr>
            <a:r>
              <a:rPr lang="en-US" sz="3600" u="sng" dirty="0">
                <a:latin typeface="Arial" charset="0"/>
              </a:rPr>
              <a:t>One individual </a:t>
            </a:r>
            <a:r>
              <a:rPr lang="en-US" sz="3600" dirty="0">
                <a:latin typeface="Arial" charset="0"/>
              </a:rPr>
              <a:t>should be designated as the evidence collector to ensure that the evidence is collected, packaged, marked, sealed, and preserved in a consistent manner</a:t>
            </a:r>
          </a:p>
          <a:p>
            <a:pPr>
              <a:lnSpc>
                <a:spcPct val="80000"/>
              </a:lnSpc>
            </a:pPr>
            <a:endParaRPr lang="en-US" sz="2200" dirty="0">
              <a:latin typeface="Arial" charset="0"/>
            </a:endParaRPr>
          </a:p>
        </p:txBody>
      </p:sp>
      <p:pic>
        <p:nvPicPr>
          <p:cNvPr id="12290" name="Picture 2" descr="http://www.evidentcrimescene.com/cata/kits/kit4082.jpg"/>
          <p:cNvPicPr>
            <a:picLocks noChangeAspect="1" noChangeArrowheads="1"/>
          </p:cNvPicPr>
          <p:nvPr/>
        </p:nvPicPr>
        <p:blipFill>
          <a:blip r:embed="rId2"/>
          <a:srcRect/>
          <a:stretch>
            <a:fillRect/>
          </a:stretch>
        </p:blipFill>
        <p:spPr bwMode="auto">
          <a:xfrm>
            <a:off x="6400800" y="4230357"/>
            <a:ext cx="2438400" cy="2572378"/>
          </a:xfrm>
          <a:prstGeom prst="rect">
            <a:avLst/>
          </a:prstGeom>
          <a:noFill/>
        </p:spPr>
      </p:pic>
      <p:pic>
        <p:nvPicPr>
          <p:cNvPr id="12292" name="Picture 4" descr="http://www3.sc.maricopa.edu/ajs/Scene%201.jpg"/>
          <p:cNvPicPr>
            <a:picLocks noChangeAspect="1" noChangeArrowheads="1"/>
          </p:cNvPicPr>
          <p:nvPr/>
        </p:nvPicPr>
        <p:blipFill>
          <a:blip r:embed="rId3"/>
          <a:srcRect/>
          <a:stretch>
            <a:fillRect/>
          </a:stretch>
        </p:blipFill>
        <p:spPr bwMode="auto">
          <a:xfrm>
            <a:off x="6066624" y="2192523"/>
            <a:ext cx="2772576" cy="1922276"/>
          </a:xfrm>
          <a:prstGeom prst="rect">
            <a:avLst/>
          </a:prstGeom>
          <a:noFill/>
        </p:spPr>
      </p:pic>
      <p:cxnSp>
        <p:nvCxnSpPr>
          <p:cNvPr id="9" name="Straight Arrow Connector 8"/>
          <p:cNvCxnSpPr/>
          <p:nvPr/>
        </p:nvCxnSpPr>
        <p:spPr bwMode="auto">
          <a:xfrm>
            <a:off x="3352800" y="2362200"/>
            <a:ext cx="3352800" cy="685800"/>
          </a:xfrm>
          <a:prstGeom prst="straightConnector1">
            <a:avLst/>
          </a:prstGeom>
          <a:solidFill>
            <a:schemeClr val="accent1"/>
          </a:solidFill>
          <a:ln w="50800" cap="sq" cmpd="sng" algn="ctr">
            <a:solidFill>
              <a:srgbClr val="FF0000"/>
            </a:solidFill>
            <a:prstDash val="solid"/>
            <a:round/>
            <a:headEnd type="none" w="sm" len="sm"/>
            <a:tailEnd type="arrow"/>
          </a:ln>
          <a:effectLst>
            <a:outerShdw blurRad="50800" dist="50800" dir="5400000" sx="98000" sy="98000" algn="ctr" rotWithShape="0">
              <a:srgbClr val="000000">
                <a:alpha val="43137"/>
              </a:srgbClr>
            </a:outerShdw>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indefinite" fill="hold" nodeType="clickEffect">
                                  <p:stCondLst>
                                    <p:cond delay="0"/>
                                  </p:stCondLst>
                                  <p:childTnLst>
                                    <p:anim calcmode="discrete" valueType="str">
                                      <p:cBhvr>
                                        <p:cTn id="6" dur="1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4"/>
          <p:cNvSpPr>
            <a:spLocks noGrp="1" noChangeArrowheads="1"/>
          </p:cNvSpPr>
          <p:nvPr>
            <p:ph type="title"/>
          </p:nvPr>
        </p:nvSpPr>
        <p:spPr>
          <a:xfrm>
            <a:off x="1524000" y="228600"/>
            <a:ext cx="6934200" cy="1143000"/>
          </a:xfrm>
        </p:spPr>
        <p:txBody>
          <a:bodyPr/>
          <a:lstStyle/>
          <a:p>
            <a:r>
              <a:rPr lang="en-US" sz="3600" dirty="0">
                <a:latin typeface="Arial Black" pitchFamily="34" charset="0"/>
              </a:rPr>
              <a:t> </a:t>
            </a:r>
            <a:r>
              <a:rPr lang="en-US" sz="3600" dirty="0">
                <a:solidFill>
                  <a:srgbClr val="FF0000"/>
                </a:solidFill>
                <a:latin typeface="Arial Black" pitchFamily="34" charset="0"/>
              </a:rPr>
              <a:t>PACKAGING</a:t>
            </a:r>
          </a:p>
        </p:txBody>
      </p:sp>
      <p:sp>
        <p:nvSpPr>
          <p:cNvPr id="101381" name="Rectangle 5"/>
          <p:cNvSpPr>
            <a:spLocks noGrp="1" noChangeArrowheads="1"/>
          </p:cNvSpPr>
          <p:nvPr>
            <p:ph type="body" sz="half" idx="1"/>
          </p:nvPr>
        </p:nvSpPr>
        <p:spPr>
          <a:xfrm>
            <a:off x="457200" y="1371600"/>
            <a:ext cx="5276850" cy="3886200"/>
          </a:xfrm>
        </p:spPr>
        <p:txBody>
          <a:bodyPr/>
          <a:lstStyle/>
          <a:p>
            <a:pPr>
              <a:buFont typeface="Webdings" pitchFamily="18" charset="2"/>
              <a:buNone/>
            </a:pPr>
            <a:endParaRPr lang="en-US" sz="2400" dirty="0">
              <a:latin typeface="Arial" charset="0"/>
            </a:endParaRPr>
          </a:p>
          <a:p>
            <a:pPr>
              <a:buFont typeface="Webdings" pitchFamily="18" charset="2"/>
              <a:buNone/>
            </a:pPr>
            <a:r>
              <a:rPr lang="en-US" sz="2400" dirty="0">
                <a:latin typeface="Arial" charset="0"/>
              </a:rPr>
              <a:t>Most items should be packaged in a primary container and then placed inside a secondary one. These are then placed inside other containers such as paper bags, plastic bags, canisters, packets and envelopes depending on the type and size of the evidence.</a:t>
            </a:r>
          </a:p>
          <a:p>
            <a:endParaRPr lang="en-US" sz="2400" dirty="0">
              <a:latin typeface="Arial" charset="0"/>
            </a:endParaRPr>
          </a:p>
        </p:txBody>
      </p:sp>
      <p:pic>
        <p:nvPicPr>
          <p:cNvPr id="101383" name="Picture 7" descr="plastic evidence bag (3)"/>
          <p:cNvPicPr>
            <a:picLocks noGrp="1" noChangeAspect="1" noChangeArrowheads="1"/>
          </p:cNvPicPr>
          <p:nvPr>
            <p:ph sz="half" idx="2"/>
          </p:nvPr>
        </p:nvPicPr>
        <p:blipFill>
          <a:blip r:embed="rId2" cstate="print"/>
          <a:srcRect/>
          <a:stretch>
            <a:fillRect/>
          </a:stretch>
        </p:blipFill>
        <p:spPr>
          <a:xfrm>
            <a:off x="5734050" y="2133600"/>
            <a:ext cx="2724150" cy="3505200"/>
          </a:xfrm>
          <a:noFill/>
          <a:ln/>
        </p:spPr>
      </p:pic>
      <p:pic>
        <p:nvPicPr>
          <p:cNvPr id="11266" name="Picture 2" descr="http://www.evidentcrimescene.com/cata/evid2/paper.jpg"/>
          <p:cNvPicPr>
            <a:picLocks noChangeAspect="1" noChangeArrowheads="1"/>
          </p:cNvPicPr>
          <p:nvPr/>
        </p:nvPicPr>
        <p:blipFill>
          <a:blip r:embed="rId3"/>
          <a:srcRect t="5531" b="5973"/>
          <a:stretch>
            <a:fillRect/>
          </a:stretch>
        </p:blipFill>
        <p:spPr bwMode="auto">
          <a:xfrm>
            <a:off x="3581400" y="4495800"/>
            <a:ext cx="1310481" cy="19812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685800" y="457200"/>
            <a:ext cx="7772400" cy="685800"/>
          </a:xfrm>
        </p:spPr>
        <p:txBody>
          <a:bodyPr/>
          <a:lstStyle/>
          <a:p>
            <a:r>
              <a:rPr lang="en-US" sz="3600" dirty="0">
                <a:solidFill>
                  <a:srgbClr val="FF0000"/>
                </a:solidFill>
                <a:latin typeface="Arial Black" pitchFamily="34" charset="0"/>
              </a:rPr>
              <a:t>CRIME SCENE</a:t>
            </a:r>
            <a:endParaRPr lang="en-US" dirty="0">
              <a:solidFill>
                <a:srgbClr val="FF0000"/>
              </a:solidFill>
            </a:endParaRPr>
          </a:p>
        </p:txBody>
      </p:sp>
      <p:sp>
        <p:nvSpPr>
          <p:cNvPr id="98307" name="Rectangle 3"/>
          <p:cNvSpPr>
            <a:spLocks noGrp="1" noChangeArrowheads="1"/>
          </p:cNvSpPr>
          <p:nvPr>
            <p:ph type="body" sz="half" idx="2"/>
          </p:nvPr>
        </p:nvSpPr>
        <p:spPr>
          <a:xfrm>
            <a:off x="5334000" y="1828800"/>
            <a:ext cx="3810000" cy="4572000"/>
          </a:xfrm>
        </p:spPr>
        <p:txBody>
          <a:bodyPr/>
          <a:lstStyle/>
          <a:p>
            <a:pPr>
              <a:buFont typeface="Wingdings" pitchFamily="2" charset="2"/>
              <a:buNone/>
            </a:pPr>
            <a:r>
              <a:rPr lang="en-US" sz="1800" b="1" i="1" dirty="0">
                <a:solidFill>
                  <a:srgbClr val="010103"/>
                </a:solidFill>
                <a:latin typeface="Arial" charset="0"/>
              </a:rPr>
              <a:t>Students will learn:</a:t>
            </a:r>
          </a:p>
          <a:p>
            <a:pPr>
              <a:buFont typeface="Wingdings" pitchFamily="2" charset="2"/>
              <a:buChar char="§"/>
            </a:pPr>
            <a:r>
              <a:rPr lang="en-US" sz="1800" dirty="0">
                <a:solidFill>
                  <a:srgbClr val="010103"/>
                </a:solidFill>
                <a:latin typeface="Arial" charset="0"/>
              </a:rPr>
              <a:t>The steps to take when processing a crime scene. </a:t>
            </a:r>
          </a:p>
          <a:p>
            <a:pPr>
              <a:buFont typeface="Wingdings" pitchFamily="2" charset="2"/>
              <a:buChar char="§"/>
            </a:pPr>
            <a:r>
              <a:rPr lang="en-US" sz="1800" dirty="0">
                <a:solidFill>
                  <a:srgbClr val="010103"/>
                </a:solidFill>
                <a:latin typeface="Arial" charset="0"/>
              </a:rPr>
              <a:t>That type of evidence determines what packaging should  be used. </a:t>
            </a:r>
          </a:p>
          <a:p>
            <a:pPr>
              <a:buFont typeface="Wingdings" pitchFamily="2" charset="2"/>
              <a:buChar char="§"/>
            </a:pPr>
            <a:r>
              <a:rPr lang="en-US" sz="1800" dirty="0">
                <a:solidFill>
                  <a:srgbClr val="010103"/>
                </a:solidFill>
                <a:latin typeface="Arial" charset="0"/>
              </a:rPr>
              <a:t>Why the chain of custody must be preserved. </a:t>
            </a:r>
          </a:p>
        </p:txBody>
      </p:sp>
      <p:pic>
        <p:nvPicPr>
          <p:cNvPr id="98308" name="Picture 4"/>
          <p:cNvPicPr>
            <a:picLocks noGrp="1" noChangeAspect="1" noChangeArrowheads="1"/>
          </p:cNvPicPr>
          <p:nvPr>
            <p:ph sz="half" idx="1"/>
          </p:nvPr>
        </p:nvPicPr>
        <p:blipFill>
          <a:blip r:embed="rId2" cstate="print"/>
          <a:srcRect/>
          <a:stretch>
            <a:fillRect/>
          </a:stretch>
        </p:blipFill>
        <p:spPr>
          <a:xfrm>
            <a:off x="381000" y="2971800"/>
            <a:ext cx="4343400" cy="3733800"/>
          </a:xfrm>
        </p:spPr>
      </p:pic>
      <p:sp>
        <p:nvSpPr>
          <p:cNvPr id="98310" name="Rectangle 6"/>
          <p:cNvSpPr>
            <a:spLocks noChangeArrowheads="1"/>
          </p:cNvSpPr>
          <p:nvPr/>
        </p:nvSpPr>
        <p:spPr bwMode="auto">
          <a:xfrm>
            <a:off x="0" y="0"/>
            <a:ext cx="9144000" cy="457200"/>
          </a:xfrm>
          <a:prstGeom prst="rect">
            <a:avLst/>
          </a:prstGeom>
          <a:noFill/>
          <a:ln w="12700" cap="sq"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smtClean="0">
              <a:ln>
                <a:noFill/>
              </a:ln>
              <a:solidFill>
                <a:srgbClr val="000000"/>
              </a:solidFill>
              <a:effectLst/>
              <a:latin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rPr>
              <a:t>  </a:t>
            </a:r>
            <a:r>
              <a:rPr kumimoji="0" lang="en-US" sz="24000" b="0" i="0" u="none" strike="noStrike" cap="none" normalizeH="0" baseline="0" smtClean="0">
                <a:ln>
                  <a:noFill/>
                </a:ln>
                <a:solidFill>
                  <a:schemeClr val="tx1"/>
                </a:solidFill>
                <a:effectLst/>
                <a:latin typeface="Times New Roman" pitchFamily="18" charset="0"/>
              </a:rPr>
              <a:t> </a:t>
            </a:r>
            <a:endParaRPr kumimoji="0" lang="en-US" sz="1100" b="0" i="0" u="none" strike="noStrike" cap="none" normalizeH="0" baseline="0" smtClean="0">
              <a:ln>
                <a:noFill/>
              </a:ln>
              <a:solidFill>
                <a:srgbClr val="898888"/>
              </a:solidFill>
              <a:effectLst/>
              <a:latin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898888"/>
                </a:solidFill>
                <a:effectLst/>
                <a:latin typeface="Times New Roman" pitchFamily="18" charset="0"/>
              </a:rPr>
              <a:t>R</a:t>
            </a:r>
            <a:endParaRPr kumimoji="0" lang="en-US" sz="11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98313" name="Picture 9" descr="murder scene gifts, murder scene gift, murder scene merchandise, gifts for murder scene, gift for murder scene"/>
          <p:cNvPicPr>
            <a:picLocks noChangeAspect="1" noChangeArrowheads="1"/>
          </p:cNvPicPr>
          <p:nvPr/>
        </p:nvPicPr>
        <p:blipFill>
          <a:blip r:embed="rId3"/>
          <a:srcRect/>
          <a:stretch>
            <a:fillRect/>
          </a:stretch>
        </p:blipFill>
        <p:spPr bwMode="auto">
          <a:xfrm>
            <a:off x="5562600" y="4297891"/>
            <a:ext cx="2311400" cy="240770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98307">
                                            <p:txEl>
                                              <p:pRg st="1" end="1"/>
                                            </p:txEl>
                                          </p:spTgt>
                                        </p:tgtEl>
                                        <p:attrNameLst>
                                          <p:attrName>style.visibility</p:attrName>
                                        </p:attrNameLst>
                                      </p:cBhvr>
                                      <p:to>
                                        <p:strVal val="visible"/>
                                      </p:to>
                                    </p:set>
                                    <p:anim calcmode="lin" valueType="num">
                                      <p:cBhvr>
                                        <p:cTn id="7" dur="500" fill="hold"/>
                                        <p:tgtEl>
                                          <p:spTgt spid="9830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8307">
                                            <p:txEl>
                                              <p:pRg st="1" end="1"/>
                                            </p:txEl>
                                          </p:spTgt>
                                        </p:tgtEl>
                                        <p:attrNameLst>
                                          <p:attrName>ppt_y</p:attrName>
                                        </p:attrNameLst>
                                      </p:cBhvr>
                                      <p:tavLst>
                                        <p:tav tm="0">
                                          <p:val>
                                            <p:strVal val="#ppt_y"/>
                                          </p:val>
                                        </p:tav>
                                        <p:tav tm="100000">
                                          <p:val>
                                            <p:strVal val="#ppt_y"/>
                                          </p:val>
                                        </p:tav>
                                      </p:tavLst>
                                    </p:anim>
                                    <p:anim calcmode="lin" valueType="num">
                                      <p:cBhvr>
                                        <p:cTn id="9" dur="500" fill="hold"/>
                                        <p:tgtEl>
                                          <p:spTgt spid="9830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830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830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98307">
                                            <p:txEl>
                                              <p:pRg st="2" end="2"/>
                                            </p:txEl>
                                          </p:spTgt>
                                        </p:tgtEl>
                                        <p:attrNameLst>
                                          <p:attrName>style.visibility</p:attrName>
                                        </p:attrNameLst>
                                      </p:cBhvr>
                                      <p:to>
                                        <p:strVal val="visible"/>
                                      </p:to>
                                    </p:set>
                                    <p:anim calcmode="lin" valueType="num">
                                      <p:cBhvr>
                                        <p:cTn id="16" dur="500" fill="hold"/>
                                        <p:tgtEl>
                                          <p:spTgt spid="98307">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98307">
                                            <p:txEl>
                                              <p:pRg st="2" end="2"/>
                                            </p:txEl>
                                          </p:spTgt>
                                        </p:tgtEl>
                                        <p:attrNameLst>
                                          <p:attrName>ppt_y</p:attrName>
                                        </p:attrNameLst>
                                      </p:cBhvr>
                                      <p:tavLst>
                                        <p:tav tm="0">
                                          <p:val>
                                            <p:strVal val="#ppt_y"/>
                                          </p:val>
                                        </p:tav>
                                        <p:tav tm="100000">
                                          <p:val>
                                            <p:strVal val="#ppt_y"/>
                                          </p:val>
                                        </p:tav>
                                      </p:tavLst>
                                    </p:anim>
                                    <p:anim calcmode="lin" valueType="num">
                                      <p:cBhvr>
                                        <p:cTn id="18" dur="500" fill="hold"/>
                                        <p:tgtEl>
                                          <p:spTgt spid="98307">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98307">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9830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98307">
                                            <p:txEl>
                                              <p:pRg st="3" end="3"/>
                                            </p:txEl>
                                          </p:spTgt>
                                        </p:tgtEl>
                                        <p:attrNameLst>
                                          <p:attrName>style.visibility</p:attrName>
                                        </p:attrNameLst>
                                      </p:cBhvr>
                                      <p:to>
                                        <p:strVal val="visible"/>
                                      </p:to>
                                    </p:set>
                                    <p:anim calcmode="lin" valueType="num">
                                      <p:cBhvr>
                                        <p:cTn id="25" dur="500" fill="hold"/>
                                        <p:tgtEl>
                                          <p:spTgt spid="98307">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98307">
                                            <p:txEl>
                                              <p:pRg st="3" end="3"/>
                                            </p:txEl>
                                          </p:spTgt>
                                        </p:tgtEl>
                                        <p:attrNameLst>
                                          <p:attrName>ppt_y</p:attrName>
                                        </p:attrNameLst>
                                      </p:cBhvr>
                                      <p:tavLst>
                                        <p:tav tm="0">
                                          <p:val>
                                            <p:strVal val="#ppt_y"/>
                                          </p:val>
                                        </p:tav>
                                        <p:tav tm="100000">
                                          <p:val>
                                            <p:strVal val="#ppt_y"/>
                                          </p:val>
                                        </p:tav>
                                      </p:tavLst>
                                    </p:anim>
                                    <p:anim calcmode="lin" valueType="num">
                                      <p:cBhvr>
                                        <p:cTn id="27" dur="500" fill="hold"/>
                                        <p:tgtEl>
                                          <p:spTgt spid="98307">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98307">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983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evidentcrimescene.com/cata/evid2/paper.jpg"/>
          <p:cNvPicPr>
            <a:picLocks noChangeAspect="1" noChangeArrowheads="1"/>
          </p:cNvPicPr>
          <p:nvPr/>
        </p:nvPicPr>
        <p:blipFill>
          <a:blip r:embed="rId2"/>
          <a:srcRect t="5531" b="5973"/>
          <a:stretch>
            <a:fillRect/>
          </a:stretch>
        </p:blipFill>
        <p:spPr bwMode="auto">
          <a:xfrm>
            <a:off x="6172200" y="2063999"/>
            <a:ext cx="2667000" cy="4032001"/>
          </a:xfrm>
          <a:prstGeom prst="rect">
            <a:avLst/>
          </a:prstGeom>
          <a:noFill/>
        </p:spPr>
      </p:pic>
      <p:sp>
        <p:nvSpPr>
          <p:cNvPr id="8" name="Rectangle 7"/>
          <p:cNvSpPr/>
          <p:nvPr/>
        </p:nvSpPr>
        <p:spPr bwMode="auto">
          <a:xfrm>
            <a:off x="6705600" y="3733800"/>
            <a:ext cx="1905000" cy="1108199"/>
          </a:xfrm>
          <a:prstGeom prst="rect">
            <a:avLst/>
          </a:prstGeom>
          <a:noFill/>
          <a:ln w="25400" cap="sq"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Black" pitchFamily="34" charset="0"/>
            </a:endParaRPr>
          </a:p>
        </p:txBody>
      </p:sp>
      <p:sp>
        <p:nvSpPr>
          <p:cNvPr id="86018" name="Rectangle 2"/>
          <p:cNvSpPr>
            <a:spLocks noGrp="1" noChangeArrowheads="1"/>
          </p:cNvSpPr>
          <p:nvPr>
            <p:ph type="title"/>
          </p:nvPr>
        </p:nvSpPr>
        <p:spPr/>
        <p:txBody>
          <a:bodyPr/>
          <a:lstStyle/>
          <a:p>
            <a:r>
              <a:rPr lang="en-US" sz="3600" dirty="0">
                <a:solidFill>
                  <a:srgbClr val="FF0000"/>
                </a:solidFill>
                <a:latin typeface="Arial Black" pitchFamily="34" charset="0"/>
              </a:rPr>
              <a:t>CHAIN OF CUSTODY</a:t>
            </a:r>
          </a:p>
        </p:txBody>
      </p:sp>
      <p:sp>
        <p:nvSpPr>
          <p:cNvPr id="86019" name="Rectangle 3"/>
          <p:cNvSpPr>
            <a:spLocks noGrp="1" noChangeArrowheads="1"/>
          </p:cNvSpPr>
          <p:nvPr>
            <p:ph type="body" idx="1"/>
          </p:nvPr>
        </p:nvSpPr>
        <p:spPr>
          <a:xfrm>
            <a:off x="0" y="1981200"/>
            <a:ext cx="6172200" cy="4114800"/>
          </a:xfrm>
        </p:spPr>
        <p:txBody>
          <a:bodyPr/>
          <a:lstStyle/>
          <a:p>
            <a:pPr>
              <a:buFont typeface="Webdings" pitchFamily="18" charset="2"/>
              <a:buNone/>
            </a:pPr>
            <a:r>
              <a:rPr lang="en-US" sz="2600" b="1" dirty="0">
                <a:latin typeface="Arial" charset="0"/>
              </a:rPr>
              <a:t>	There must be a written record of all people who </a:t>
            </a:r>
            <a:r>
              <a:rPr lang="en-US" sz="2600" b="1" dirty="0" smtClean="0">
                <a:latin typeface="Arial" charset="0"/>
              </a:rPr>
              <a:t>had </a:t>
            </a:r>
            <a:r>
              <a:rPr lang="en-US" sz="2600" b="1" dirty="0">
                <a:latin typeface="Arial" charset="0"/>
              </a:rPr>
              <a:t>possession of an item of evidence</a:t>
            </a:r>
            <a:r>
              <a:rPr lang="en-US" sz="2600" b="1" dirty="0" smtClean="0">
                <a:latin typeface="Arial" charset="0"/>
              </a:rPr>
              <a:t>.</a:t>
            </a:r>
          </a:p>
          <a:p>
            <a:pPr>
              <a:buFont typeface="Webdings" pitchFamily="18" charset="2"/>
              <a:buNone/>
            </a:pPr>
            <a:r>
              <a:rPr lang="en-US" sz="2600" b="1" dirty="0" smtClean="0">
                <a:latin typeface="Arial" charset="0"/>
              </a:rPr>
              <a:t>    Why?</a:t>
            </a:r>
            <a:endParaRPr lang="en-US" sz="2600" b="1" dirty="0">
              <a:latin typeface="Arial" charset="0"/>
            </a:endParaRPr>
          </a:p>
          <a:p>
            <a:pPr lvl="1">
              <a:buFont typeface="Wingdings" pitchFamily="2" charset="2"/>
              <a:buChar char="§"/>
            </a:pPr>
            <a:r>
              <a:rPr lang="en-US" sz="2400" dirty="0">
                <a:latin typeface="Arial" charset="0"/>
              </a:rPr>
              <a:t>The evidence container must be marked for identification</a:t>
            </a:r>
          </a:p>
          <a:p>
            <a:pPr lvl="1">
              <a:buFont typeface="Wingdings" pitchFamily="2" charset="2"/>
              <a:buChar char="§"/>
            </a:pPr>
            <a:r>
              <a:rPr lang="en-US" sz="2400" dirty="0">
                <a:latin typeface="Arial" charset="0"/>
              </a:rPr>
              <a:t>The collector’s initials </a:t>
            </a:r>
            <a:r>
              <a:rPr lang="en-US" sz="2400" dirty="0" smtClean="0">
                <a:latin typeface="Arial" charset="0"/>
              </a:rPr>
              <a:t>should </a:t>
            </a:r>
            <a:r>
              <a:rPr lang="en-US" sz="2400" dirty="0">
                <a:latin typeface="Arial" charset="0"/>
              </a:rPr>
              <a:t>be placed on the seal</a:t>
            </a:r>
          </a:p>
          <a:p>
            <a:pPr lvl="1">
              <a:buFont typeface="Wingdings" pitchFamily="2" charset="2"/>
              <a:buChar char="§"/>
            </a:pPr>
            <a:r>
              <a:rPr lang="en-US" sz="2400" dirty="0">
                <a:latin typeface="Arial" charset="0"/>
              </a:rPr>
              <a:t>If evidence is turned over to another person, the transfer must be recorded.</a:t>
            </a:r>
          </a:p>
        </p:txBody>
      </p:sp>
      <p:pic>
        <p:nvPicPr>
          <p:cNvPr id="7" name="Picture 7" descr="plastic evidence bag (3)"/>
          <p:cNvPicPr>
            <a:picLocks noChangeAspect="1" noChangeArrowheads="1"/>
          </p:cNvPicPr>
          <p:nvPr/>
        </p:nvPicPr>
        <p:blipFill>
          <a:blip r:embed="rId3" cstate="print"/>
          <a:srcRect/>
          <a:stretch>
            <a:fillRect/>
          </a:stretch>
        </p:blipFill>
        <p:spPr>
          <a:xfrm>
            <a:off x="6010434" y="2063999"/>
            <a:ext cx="3133566" cy="4032001"/>
          </a:xfrm>
          <a:prstGeom prst="rect">
            <a:avLst/>
          </a:prstGeom>
          <a:noFill/>
          <a:ln/>
        </p:spPr>
      </p:pic>
      <p:sp>
        <p:nvSpPr>
          <p:cNvPr id="9" name="Rectangle 8"/>
          <p:cNvSpPr/>
          <p:nvPr/>
        </p:nvSpPr>
        <p:spPr bwMode="auto">
          <a:xfrm>
            <a:off x="6477000" y="3505200"/>
            <a:ext cx="2133600" cy="1336799"/>
          </a:xfrm>
          <a:prstGeom prst="rect">
            <a:avLst/>
          </a:prstGeom>
          <a:noFill/>
          <a:ln w="25400" cap="sq"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6019">
                                            <p:txEl>
                                              <p:pRg st="2" end="2"/>
                                            </p:txEl>
                                          </p:spTgt>
                                        </p:tgtEl>
                                        <p:attrNameLst>
                                          <p:attrName>style.visibility</p:attrName>
                                        </p:attrNameLst>
                                      </p:cBhvr>
                                      <p:to>
                                        <p:strVal val="visible"/>
                                      </p:to>
                                    </p:set>
                                    <p:animEffect transition="in" filter="randombar(horizontal)">
                                      <p:cBhvr>
                                        <p:cTn id="7" dur="500"/>
                                        <p:tgtEl>
                                          <p:spTgt spid="8601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6019">
                                            <p:txEl>
                                              <p:pRg st="3" end="3"/>
                                            </p:txEl>
                                          </p:spTgt>
                                        </p:tgtEl>
                                        <p:attrNameLst>
                                          <p:attrName>style.visibility</p:attrName>
                                        </p:attrNameLst>
                                      </p:cBhvr>
                                      <p:to>
                                        <p:strVal val="visible"/>
                                      </p:to>
                                    </p:set>
                                    <p:animEffect transition="in" filter="randombar(horizontal)">
                                      <p:cBhvr>
                                        <p:cTn id="12" dur="500"/>
                                        <p:tgtEl>
                                          <p:spTgt spid="8601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6019">
                                            <p:txEl>
                                              <p:pRg st="4" end="4"/>
                                            </p:txEl>
                                          </p:spTgt>
                                        </p:tgtEl>
                                        <p:attrNameLst>
                                          <p:attrName>style.visibility</p:attrName>
                                        </p:attrNameLst>
                                      </p:cBhvr>
                                      <p:to>
                                        <p:strVal val="visible"/>
                                      </p:to>
                                    </p:set>
                                    <p:animEffect transition="in" filter="randombar(horizontal)">
                                      <p:cBhvr>
                                        <p:cTn id="17" dur="500"/>
                                        <p:tgtEl>
                                          <p:spTgt spid="8601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3" presetClass="emph" presetSubtype="0" fill="hold" grpId="1" nodeType="clickEffect">
                                  <p:stCondLst>
                                    <p:cond delay="0"/>
                                  </p:stCondLst>
                                  <p:childTnLst>
                                    <p:animClr clrSpc="hsl">
                                      <p:cBhvr override="childStyle">
                                        <p:cTn id="25" dur="500" fill="hold"/>
                                        <p:tgtEl>
                                          <p:spTgt spid="8"/>
                                        </p:tgtEl>
                                        <p:attrNameLst>
                                          <p:attrName>style.color</p:attrName>
                                        </p:attrNameLst>
                                      </p:cBhvr>
                                      <p:by>
                                        <p:hsl h="10842353" s="0" l="0"/>
                                      </p:by>
                                    </p:animClr>
                                    <p:animClr clrSpc="hsl">
                                      <p:cBhvr>
                                        <p:cTn id="26" dur="500" fill="hold"/>
                                        <p:tgtEl>
                                          <p:spTgt spid="8"/>
                                        </p:tgtEl>
                                        <p:attrNameLst>
                                          <p:attrName>fillcolor</p:attrName>
                                        </p:attrNameLst>
                                      </p:cBhvr>
                                      <p:by>
                                        <p:hsl h="10842353" s="0" l="0"/>
                                      </p:by>
                                    </p:animClr>
                                    <p:animClr clrSpc="hsl">
                                      <p:cBhvr>
                                        <p:cTn id="27" dur="500" fill="hold"/>
                                        <p:tgtEl>
                                          <p:spTgt spid="8"/>
                                        </p:tgtEl>
                                        <p:attrNameLst>
                                          <p:attrName>stroke.color</p:attrName>
                                        </p:attrNameLst>
                                      </p:cBhvr>
                                      <p:by>
                                        <p:hsl h="10842353" s="0" l="0"/>
                                      </p:by>
                                    </p:animClr>
                                    <p:set>
                                      <p:cBhvr>
                                        <p:cTn id="28" dur="500" fill="hold"/>
                                        <p:tgtEl>
                                          <p:spTgt spid="8"/>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3" presetClass="emph" presetSubtype="0" fill="hold" grpId="1" nodeType="clickEffect">
                                  <p:stCondLst>
                                    <p:cond delay="0"/>
                                  </p:stCondLst>
                                  <p:childTnLst>
                                    <p:animClr clrSpc="hsl">
                                      <p:cBhvr override="childStyle">
                                        <p:cTn id="42" dur="500" fill="hold"/>
                                        <p:tgtEl>
                                          <p:spTgt spid="9"/>
                                        </p:tgtEl>
                                        <p:attrNameLst>
                                          <p:attrName>style.color</p:attrName>
                                        </p:attrNameLst>
                                      </p:cBhvr>
                                      <p:by>
                                        <p:hsl h="10842353" s="0" l="0"/>
                                      </p:by>
                                    </p:animClr>
                                    <p:animClr clrSpc="hsl">
                                      <p:cBhvr>
                                        <p:cTn id="43" dur="500" fill="hold"/>
                                        <p:tgtEl>
                                          <p:spTgt spid="9"/>
                                        </p:tgtEl>
                                        <p:attrNameLst>
                                          <p:attrName>fillcolor</p:attrName>
                                        </p:attrNameLst>
                                      </p:cBhvr>
                                      <p:by>
                                        <p:hsl h="10842353" s="0" l="0"/>
                                      </p:by>
                                    </p:animClr>
                                    <p:animClr clrSpc="hsl">
                                      <p:cBhvr>
                                        <p:cTn id="44" dur="500" fill="hold"/>
                                        <p:tgtEl>
                                          <p:spTgt spid="9"/>
                                        </p:tgtEl>
                                        <p:attrNameLst>
                                          <p:attrName>stroke.color</p:attrName>
                                        </p:attrNameLst>
                                      </p:cBhvr>
                                      <p:by>
                                        <p:hsl h="10842353" s="0" l="0"/>
                                      </p:by>
                                    </p:animClr>
                                    <p:set>
                                      <p:cBhvr>
                                        <p:cTn id="45" dur="500" fill="hold"/>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0">
            <a:hlinkClick r:id="" action="ppaction://media"/>
          </p:cNvPr>
          <p:cNvPicPr>
            <a:picLocks noRot="1" noChangeAspect="1" noChangeArrowheads="1"/>
          </p:cNvPicPr>
          <p:nvPr>
            <a:wavAudioFile r:embed="rId1" name="j0097493[1].wav"/>
          </p:nvPr>
        </p:nvPicPr>
        <p:blipFill>
          <a:blip r:embed="rId3"/>
          <a:srcRect/>
          <a:stretch>
            <a:fillRect/>
          </a:stretch>
        </p:blipFill>
        <p:spPr bwMode="auto">
          <a:xfrm>
            <a:off x="6705600" y="2819400"/>
            <a:ext cx="304800" cy="304800"/>
          </a:xfrm>
          <a:prstGeom prst="rect">
            <a:avLst/>
          </a:prstGeom>
          <a:noFill/>
          <a:ln w="9525">
            <a:noFill/>
            <a:miter lim="800000"/>
            <a:headEnd/>
            <a:tailEnd/>
          </a:ln>
        </p:spPr>
      </p:pic>
      <p:sp>
        <p:nvSpPr>
          <p:cNvPr id="86018" name="Rectangle 2"/>
          <p:cNvSpPr>
            <a:spLocks noGrp="1" noChangeArrowheads="1"/>
          </p:cNvSpPr>
          <p:nvPr>
            <p:ph type="title"/>
          </p:nvPr>
        </p:nvSpPr>
        <p:spPr/>
        <p:txBody>
          <a:bodyPr/>
          <a:lstStyle/>
          <a:p>
            <a:r>
              <a:rPr lang="en-US" sz="3600" dirty="0">
                <a:solidFill>
                  <a:srgbClr val="FF0000"/>
                </a:solidFill>
                <a:latin typeface="Arial Black" pitchFamily="34" charset="0"/>
              </a:rPr>
              <a:t>CHAIN OF CUSTODY</a:t>
            </a:r>
          </a:p>
        </p:txBody>
      </p:sp>
      <p:sp>
        <p:nvSpPr>
          <p:cNvPr id="86019" name="Rectangle 3"/>
          <p:cNvSpPr>
            <a:spLocks noGrp="1" noChangeArrowheads="1"/>
          </p:cNvSpPr>
          <p:nvPr>
            <p:ph type="body" idx="1"/>
          </p:nvPr>
        </p:nvSpPr>
        <p:spPr>
          <a:xfrm>
            <a:off x="0" y="1981200"/>
            <a:ext cx="6172200" cy="4114800"/>
          </a:xfrm>
        </p:spPr>
        <p:txBody>
          <a:bodyPr/>
          <a:lstStyle/>
          <a:p>
            <a:pPr>
              <a:buFont typeface="Webdings" pitchFamily="18" charset="2"/>
              <a:buNone/>
            </a:pPr>
            <a:r>
              <a:rPr lang="en-US" b="1" dirty="0">
                <a:latin typeface="Arial" charset="0"/>
              </a:rPr>
              <a:t>	</a:t>
            </a:r>
            <a:r>
              <a:rPr lang="en-US" b="1" dirty="0" smtClean="0">
                <a:latin typeface="Arial" charset="0"/>
              </a:rPr>
              <a:t>What will happen if the chain of custody is broken?</a:t>
            </a:r>
          </a:p>
          <a:p>
            <a:pPr>
              <a:buFont typeface="Webdings" pitchFamily="18" charset="2"/>
              <a:buNone/>
            </a:pPr>
            <a:r>
              <a:rPr lang="en-US" b="1" dirty="0" smtClean="0">
                <a:latin typeface="Arial" charset="0"/>
              </a:rPr>
              <a:t>  </a:t>
            </a:r>
          </a:p>
          <a:p>
            <a:pPr>
              <a:buFont typeface="Webdings" pitchFamily="18" charset="2"/>
              <a:buNone/>
            </a:pPr>
            <a:endParaRPr lang="en-US" b="1" dirty="0" smtClean="0">
              <a:latin typeface="Arial" charset="0"/>
            </a:endParaRPr>
          </a:p>
          <a:p>
            <a:pPr>
              <a:buFont typeface="Webdings" pitchFamily="18" charset="2"/>
              <a:buNone/>
            </a:pPr>
            <a:endParaRPr lang="en-US" b="1" dirty="0">
              <a:latin typeface="Arial" charset="0"/>
            </a:endParaRPr>
          </a:p>
        </p:txBody>
      </p:sp>
      <p:pic>
        <p:nvPicPr>
          <p:cNvPr id="1026" name="Picture 2" descr="http://www.spikejones.net/eimages/newspost_images/thumb_ist2_2976099_broken_chain_iv.jpg"/>
          <p:cNvPicPr>
            <a:picLocks noChangeAspect="1" noChangeArrowheads="1"/>
          </p:cNvPicPr>
          <p:nvPr/>
        </p:nvPicPr>
        <p:blipFill>
          <a:blip r:embed="rId4"/>
          <a:srcRect/>
          <a:stretch>
            <a:fillRect/>
          </a:stretch>
        </p:blipFill>
        <p:spPr bwMode="auto">
          <a:xfrm>
            <a:off x="6172200" y="1884640"/>
            <a:ext cx="2286000" cy="1714500"/>
          </a:xfrm>
          <a:prstGeom prst="rect">
            <a:avLst/>
          </a:prstGeom>
          <a:noFill/>
        </p:spPr>
      </p:pic>
      <p:sp>
        <p:nvSpPr>
          <p:cNvPr id="10" name="TextBox 9"/>
          <p:cNvSpPr txBox="1"/>
          <p:nvPr/>
        </p:nvSpPr>
        <p:spPr>
          <a:xfrm flipH="1">
            <a:off x="1066800" y="3124200"/>
            <a:ext cx="4876800" cy="1200329"/>
          </a:xfrm>
          <a:prstGeom prst="rect">
            <a:avLst/>
          </a:prstGeom>
          <a:noFill/>
        </p:spPr>
        <p:txBody>
          <a:bodyPr wrap="square" rtlCol="0">
            <a:spAutoFit/>
          </a:bodyPr>
          <a:lstStyle/>
          <a:p>
            <a:r>
              <a:rPr lang="en-US" dirty="0" smtClean="0">
                <a:solidFill>
                  <a:srgbClr val="000099"/>
                </a:solidFill>
              </a:rPr>
              <a:t>The court will not allow it to be presented during the trial! </a:t>
            </a:r>
            <a:endParaRPr lang="en-US" dirty="0">
              <a:solidFill>
                <a:srgbClr val="000099"/>
              </a:solidFill>
            </a:endParaRPr>
          </a:p>
        </p:txBody>
      </p:sp>
      <p:pic>
        <p:nvPicPr>
          <p:cNvPr id="1030" name="Picture 6" descr="http://www.baltimorereporter.com/vick.bmp">
            <a:hlinkClick r:id="rId5" action="ppaction://hlinkfile"/>
          </p:cNvPr>
          <p:cNvPicPr>
            <a:picLocks noChangeAspect="1" noChangeArrowheads="1"/>
          </p:cNvPicPr>
          <p:nvPr/>
        </p:nvPicPr>
        <p:blipFill>
          <a:blip r:embed="rId6"/>
          <a:srcRect/>
          <a:stretch>
            <a:fillRect/>
          </a:stretch>
        </p:blipFill>
        <p:spPr bwMode="auto">
          <a:xfrm>
            <a:off x="4174870" y="3962400"/>
            <a:ext cx="3994660" cy="2895600"/>
          </a:xfrm>
          <a:prstGeom prst="rect">
            <a:avLst/>
          </a:prstGeom>
          <a:noFill/>
        </p:spPr>
      </p:pic>
      <p:pic>
        <p:nvPicPr>
          <p:cNvPr id="1032" name="Picture 8" descr="http://images.inmagine.com/168nwm/digitalvision/dvs018/dvs018062.jpg"/>
          <p:cNvPicPr>
            <a:picLocks noChangeAspect="1" noChangeArrowheads="1"/>
          </p:cNvPicPr>
          <p:nvPr/>
        </p:nvPicPr>
        <p:blipFill>
          <a:blip r:embed="rId7"/>
          <a:srcRect/>
          <a:stretch>
            <a:fillRect/>
          </a:stretch>
        </p:blipFill>
        <p:spPr bwMode="auto">
          <a:xfrm>
            <a:off x="457199" y="4324529"/>
            <a:ext cx="2313361" cy="228582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27" presetClass="entr" presetSubtype="0" fill="hold" nodeType="clickEffect">
                                  <p:stCondLst>
                                    <p:cond delay="0"/>
                                  </p:stCondLst>
                                  <p:iterate type="lt">
                                    <p:tmPct val="50000"/>
                                  </p:iterate>
                                  <p:childTnLst>
                                    <p:set>
                                      <p:cBhvr>
                                        <p:cTn id="10" dur="1" fill="hold">
                                          <p:stCondLst>
                                            <p:cond delay="0"/>
                                          </p:stCondLst>
                                        </p:cTn>
                                        <p:tgtEl>
                                          <p:spTgt spid="10">
                                            <p:txEl>
                                              <p:pRg st="0" end="0"/>
                                            </p:txEl>
                                          </p:spTgt>
                                        </p:tgtEl>
                                        <p:attrNameLst>
                                          <p:attrName>style.visibility</p:attrName>
                                        </p:attrNameLst>
                                      </p:cBhvr>
                                      <p:to>
                                        <p:strVal val="visible"/>
                                      </p:to>
                                    </p:set>
                                    <p:anim calcmode="discrete" valueType="clr">
                                      <p:cBhvr override="childStyle">
                                        <p:cTn id="11" dur="80"/>
                                        <p:tgtEl>
                                          <p:spTgt spid="1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0">
                                            <p:txEl>
                                              <p:pRg st="0" end="0"/>
                                            </p:txEl>
                                          </p:spTgt>
                                        </p:tgtEl>
                                        <p:attrNameLst>
                                          <p:attrName>fillcolor</p:attrName>
                                        </p:attrNameLst>
                                      </p:cBhvr>
                                      <p:tavLst>
                                        <p:tav tm="0">
                                          <p:val>
                                            <p:clrVal>
                                              <a:schemeClr val="accent2"/>
                                            </p:clrVal>
                                          </p:val>
                                        </p:tav>
                                        <p:tav tm="50000">
                                          <p:val>
                                            <p:clrVal>
                                              <a:schemeClr val="hlink"/>
                                            </p:clrVal>
                                          </p:val>
                                        </p:tav>
                                      </p:tavLst>
                                    </p:anim>
                                    <p:set>
                                      <p:cBhvr>
                                        <p:cTn id="13" dur="80"/>
                                        <p:tgtEl>
                                          <p:spTgt spid="10">
                                            <p:txEl>
                                              <p:pRg st="0" end="0"/>
                                            </p:txEl>
                                          </p:spTgt>
                                        </p:tgtEl>
                                        <p:attrNameLst>
                                          <p:attrName>fill.type</p:attrName>
                                        </p:attrNameLst>
                                      </p:cBhvr>
                                      <p:to>
                                        <p:strVal val="solid"/>
                                      </p:to>
                                    </p:set>
                                  </p:childTnLst>
                                </p:cTn>
                              </p:par>
                              <p:par>
                                <p:cTn id="14" presetID="47" presetClass="entr" presetSubtype="0" fill="hold" nodeType="withEffect">
                                  <p:stCondLst>
                                    <p:cond delay="0"/>
                                  </p:stCondLst>
                                  <p:childTnLst>
                                    <p:set>
                                      <p:cBhvr>
                                        <p:cTn id="15" dur="1" fill="hold">
                                          <p:stCondLst>
                                            <p:cond delay="0"/>
                                          </p:stCondLst>
                                        </p:cTn>
                                        <p:tgtEl>
                                          <p:spTgt spid="1030"/>
                                        </p:tgtEl>
                                        <p:attrNameLst>
                                          <p:attrName>style.visibility</p:attrName>
                                        </p:attrNameLst>
                                      </p:cBhvr>
                                      <p:to>
                                        <p:strVal val="visible"/>
                                      </p:to>
                                    </p:set>
                                    <p:animEffect transition="in" filter="fade">
                                      <p:cBhvr>
                                        <p:cTn id="16" dur="1000"/>
                                        <p:tgtEl>
                                          <p:spTgt spid="1030"/>
                                        </p:tgtEl>
                                      </p:cBhvr>
                                    </p:animEffect>
                                    <p:anim calcmode="lin" valueType="num">
                                      <p:cBhvr>
                                        <p:cTn id="17" dur="1000" fill="hold"/>
                                        <p:tgtEl>
                                          <p:spTgt spid="1030"/>
                                        </p:tgtEl>
                                        <p:attrNameLst>
                                          <p:attrName>ppt_x</p:attrName>
                                        </p:attrNameLst>
                                      </p:cBhvr>
                                      <p:tavLst>
                                        <p:tav tm="0">
                                          <p:val>
                                            <p:strVal val="#ppt_x"/>
                                          </p:val>
                                        </p:tav>
                                        <p:tav tm="100000">
                                          <p:val>
                                            <p:strVal val="#ppt_x"/>
                                          </p:val>
                                        </p:tav>
                                      </p:tavLst>
                                    </p:anim>
                                    <p:anim calcmode="lin" valueType="num">
                                      <p:cBhvr>
                                        <p:cTn id="18"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9" repeatCount="5000"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828800" y="228600"/>
            <a:ext cx="5867400" cy="1143000"/>
          </a:xfrm>
        </p:spPr>
        <p:txBody>
          <a:bodyPr/>
          <a:lstStyle/>
          <a:p>
            <a:r>
              <a:rPr lang="en-US" sz="3600" dirty="0">
                <a:solidFill>
                  <a:srgbClr val="FF0000"/>
                </a:solidFill>
                <a:latin typeface="Arial Black" pitchFamily="34" charset="0"/>
              </a:rPr>
              <a:t>Crime Scene Reconstruction</a:t>
            </a:r>
          </a:p>
        </p:txBody>
      </p:sp>
      <p:sp>
        <p:nvSpPr>
          <p:cNvPr id="61443" name="Rectangle 3"/>
          <p:cNvSpPr>
            <a:spLocks noGrp="1" noChangeArrowheads="1"/>
          </p:cNvSpPr>
          <p:nvPr>
            <p:ph type="body" idx="1"/>
          </p:nvPr>
        </p:nvSpPr>
        <p:spPr>
          <a:xfrm>
            <a:off x="457200" y="1981200"/>
            <a:ext cx="8458200" cy="1219200"/>
          </a:xfrm>
        </p:spPr>
        <p:txBody>
          <a:bodyPr/>
          <a:lstStyle/>
          <a:p>
            <a:pPr>
              <a:buFont typeface="Wingdings" pitchFamily="2" charset="2"/>
              <a:buNone/>
            </a:pPr>
            <a:r>
              <a:rPr lang="en-US" dirty="0"/>
              <a:t>Initial evidence leads to the formation of Hypotheses (guesses as to what happened)</a:t>
            </a:r>
          </a:p>
        </p:txBody>
      </p:sp>
      <p:sp>
        <p:nvSpPr>
          <p:cNvPr id="61444" name="Rectangle 4"/>
          <p:cNvSpPr>
            <a:spLocks noChangeArrowheads="1"/>
          </p:cNvSpPr>
          <p:nvPr/>
        </p:nvSpPr>
        <p:spPr bwMode="auto">
          <a:xfrm>
            <a:off x="228600" y="3200400"/>
            <a:ext cx="4724400" cy="762000"/>
          </a:xfrm>
          <a:prstGeom prst="rect">
            <a:avLst/>
          </a:prstGeom>
          <a:noFill/>
          <a:ln w="9525">
            <a:noFill/>
            <a:miter lim="800000"/>
            <a:headEnd/>
            <a:tailEnd/>
          </a:ln>
          <a:effectLst/>
        </p:spPr>
        <p:txBody>
          <a:bodyPr/>
          <a:lstStyle/>
          <a:p>
            <a:pPr marL="342900" indent="-342900" eaLnBrk="1" hangingPunct="1">
              <a:spcBef>
                <a:spcPct val="20000"/>
              </a:spcBef>
              <a:buClr>
                <a:schemeClr val="bg2"/>
              </a:buClr>
              <a:buSzPct val="75000"/>
              <a:buFont typeface="Wingdings" pitchFamily="2" charset="2"/>
              <a:buNone/>
            </a:pPr>
            <a:r>
              <a:rPr lang="en-US" sz="2800" dirty="0">
                <a:solidFill>
                  <a:srgbClr val="000099"/>
                </a:solidFill>
              </a:rPr>
              <a:t>Hypotheses are tested by additional analyses</a:t>
            </a:r>
          </a:p>
        </p:txBody>
      </p:sp>
      <p:sp>
        <p:nvSpPr>
          <p:cNvPr id="61445" name="Rectangle 5"/>
          <p:cNvSpPr>
            <a:spLocks noChangeArrowheads="1"/>
          </p:cNvSpPr>
          <p:nvPr/>
        </p:nvSpPr>
        <p:spPr bwMode="auto">
          <a:xfrm>
            <a:off x="228600" y="4572000"/>
            <a:ext cx="4953000" cy="762000"/>
          </a:xfrm>
          <a:prstGeom prst="rect">
            <a:avLst/>
          </a:prstGeom>
          <a:noFill/>
          <a:ln w="9525">
            <a:noFill/>
            <a:miter lim="800000"/>
            <a:headEnd/>
            <a:tailEnd/>
          </a:ln>
          <a:effectLst/>
        </p:spPr>
        <p:txBody>
          <a:bodyPr/>
          <a:lstStyle/>
          <a:p>
            <a:pPr marL="342900" indent="-342900" eaLnBrk="1" hangingPunct="1">
              <a:spcBef>
                <a:spcPct val="20000"/>
              </a:spcBef>
              <a:buClr>
                <a:schemeClr val="bg2"/>
              </a:buClr>
              <a:buSzPct val="75000"/>
              <a:buFont typeface="Wingdings" pitchFamily="2" charset="2"/>
              <a:buNone/>
            </a:pPr>
            <a:r>
              <a:rPr lang="en-US" sz="2800" dirty="0">
                <a:solidFill>
                  <a:srgbClr val="000099"/>
                </a:solidFill>
              </a:rPr>
              <a:t>Disproved hypotheses are thrown out, leaving a </a:t>
            </a:r>
            <a:r>
              <a:rPr lang="en-US" sz="2800" b="1" dirty="0">
                <a:solidFill>
                  <a:srgbClr val="000099"/>
                </a:solidFill>
              </a:rPr>
              <a:t>reconstruction theory</a:t>
            </a:r>
          </a:p>
        </p:txBody>
      </p:sp>
      <p:pic>
        <p:nvPicPr>
          <p:cNvPr id="4100" name="Picture 4" descr="http://www.alexanderjason.com/images/Cosp2.gif"/>
          <p:cNvPicPr>
            <a:picLocks noChangeAspect="1" noChangeArrowheads="1"/>
          </p:cNvPicPr>
          <p:nvPr/>
        </p:nvPicPr>
        <p:blipFill>
          <a:blip r:embed="rId2"/>
          <a:srcRect/>
          <a:stretch>
            <a:fillRect/>
          </a:stretch>
        </p:blipFill>
        <p:spPr bwMode="auto">
          <a:xfrm>
            <a:off x="7191375" y="228600"/>
            <a:ext cx="1724025" cy="1097747"/>
          </a:xfrm>
          <a:prstGeom prst="rect">
            <a:avLst/>
          </a:prstGeom>
          <a:noFill/>
        </p:spPr>
      </p:pic>
      <p:pic>
        <p:nvPicPr>
          <p:cNvPr id="4102" name="Picture 6" descr="http://www.designwareinc.com/img/mm1.gif"/>
          <p:cNvPicPr>
            <a:picLocks noChangeAspect="1" noChangeArrowheads="1" noCrop="1"/>
          </p:cNvPicPr>
          <p:nvPr/>
        </p:nvPicPr>
        <p:blipFill>
          <a:blip r:embed="rId3"/>
          <a:srcRect/>
          <a:stretch>
            <a:fillRect/>
          </a:stretch>
        </p:blipFill>
        <p:spPr bwMode="auto">
          <a:xfrm>
            <a:off x="5163720" y="3200400"/>
            <a:ext cx="3941010" cy="316391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1444">
                                            <p:txEl>
                                              <p:pRg st="0" end="0"/>
                                            </p:txEl>
                                          </p:spTgt>
                                        </p:tgtEl>
                                        <p:attrNameLst>
                                          <p:attrName>style.visibility</p:attrName>
                                        </p:attrNameLst>
                                      </p:cBhvr>
                                      <p:to>
                                        <p:strVal val="visible"/>
                                      </p:to>
                                    </p:set>
                                    <p:anim calcmode="lin" valueType="num">
                                      <p:cBhvr>
                                        <p:cTn id="7" dur="1000" fill="hold"/>
                                        <p:tgtEl>
                                          <p:spTgt spid="61444">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6144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144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61445">
                                            <p:txEl>
                                              <p:pRg st="0" end="0"/>
                                            </p:txEl>
                                          </p:spTgt>
                                        </p:tgtEl>
                                        <p:attrNameLst>
                                          <p:attrName>style.visibility</p:attrName>
                                        </p:attrNameLst>
                                      </p:cBhvr>
                                      <p:to>
                                        <p:strVal val="visible"/>
                                      </p:to>
                                    </p:set>
                                    <p:anim calcmode="lin" valueType="num">
                                      <p:cBhvr>
                                        <p:cTn id="14" dur="1000" fill="hold"/>
                                        <p:tgtEl>
                                          <p:spTgt spid="61445">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61445">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614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sz="3600" dirty="0">
                <a:solidFill>
                  <a:srgbClr val="FF0000"/>
                </a:solidFill>
                <a:latin typeface="Arial Black" pitchFamily="34" charset="0"/>
              </a:rPr>
              <a:t>CRIME SCENE RECONSTRUCTION</a:t>
            </a:r>
          </a:p>
        </p:txBody>
      </p:sp>
      <p:sp>
        <p:nvSpPr>
          <p:cNvPr id="83971" name="Rectangle 3"/>
          <p:cNvSpPr>
            <a:spLocks noGrp="1" noChangeArrowheads="1"/>
          </p:cNvSpPr>
          <p:nvPr>
            <p:ph type="body" idx="1"/>
          </p:nvPr>
        </p:nvSpPr>
        <p:spPr>
          <a:xfrm>
            <a:off x="228600" y="1752600"/>
            <a:ext cx="6553200" cy="4114800"/>
          </a:xfrm>
        </p:spPr>
        <p:txBody>
          <a:bodyPr/>
          <a:lstStyle/>
          <a:p>
            <a:pPr>
              <a:buFont typeface="Webdings" pitchFamily="18" charset="2"/>
              <a:buNone/>
            </a:pPr>
            <a:r>
              <a:rPr lang="en-US" sz="3600" b="1" u="sng" dirty="0">
                <a:latin typeface="Arial" charset="0"/>
              </a:rPr>
              <a:t>Stages</a:t>
            </a:r>
          </a:p>
          <a:p>
            <a:pPr lvl="1">
              <a:buFont typeface="Wingdings" pitchFamily="2" charset="2"/>
              <a:buChar char="§"/>
            </a:pPr>
            <a:r>
              <a:rPr lang="en-US" sz="3200" dirty="0">
                <a:latin typeface="Arial" charset="0"/>
              </a:rPr>
              <a:t>Data collection</a:t>
            </a:r>
          </a:p>
          <a:p>
            <a:pPr lvl="1">
              <a:buFont typeface="Wingdings" pitchFamily="2" charset="2"/>
              <a:buChar char="§"/>
            </a:pPr>
            <a:r>
              <a:rPr lang="en-US" sz="3200" dirty="0">
                <a:latin typeface="Arial" charset="0"/>
              </a:rPr>
              <a:t>Hypothesis formation</a:t>
            </a:r>
          </a:p>
          <a:p>
            <a:pPr lvl="1">
              <a:buFont typeface="Wingdings" pitchFamily="2" charset="2"/>
              <a:buChar char="§"/>
            </a:pPr>
            <a:r>
              <a:rPr lang="en-US" sz="3200" dirty="0">
                <a:latin typeface="Arial" charset="0"/>
              </a:rPr>
              <a:t>Examination, testing and analysis</a:t>
            </a:r>
          </a:p>
          <a:p>
            <a:pPr lvl="1">
              <a:buFont typeface="Wingdings" pitchFamily="2" charset="2"/>
              <a:buChar char="§"/>
            </a:pPr>
            <a:r>
              <a:rPr lang="en-US" sz="3200" dirty="0">
                <a:latin typeface="Arial" charset="0"/>
              </a:rPr>
              <a:t>Determination of the significance of the evidence</a:t>
            </a:r>
          </a:p>
          <a:p>
            <a:pPr lvl="1">
              <a:buFont typeface="Wingdings" pitchFamily="2" charset="2"/>
              <a:buChar char="§"/>
            </a:pPr>
            <a:r>
              <a:rPr lang="en-US" sz="3200" dirty="0">
                <a:latin typeface="Arial" charset="0"/>
              </a:rPr>
              <a:t>Theory </a:t>
            </a:r>
            <a:r>
              <a:rPr lang="en-US" sz="3200" dirty="0" smtClean="0">
                <a:latin typeface="Arial" charset="0"/>
              </a:rPr>
              <a:t>formulation</a:t>
            </a:r>
          </a:p>
          <a:p>
            <a:pPr lvl="1">
              <a:buFont typeface="Wingdings" pitchFamily="2" charset="2"/>
              <a:buChar char="§"/>
            </a:pPr>
            <a:r>
              <a:rPr lang="en-US" sz="3200" dirty="0" smtClean="0">
                <a:solidFill>
                  <a:srgbClr val="000099"/>
                </a:solidFill>
                <a:latin typeface="Arial" charset="0"/>
              </a:rPr>
              <a:t>         </a:t>
            </a:r>
            <a:r>
              <a:rPr lang="en-US" sz="3200" u="sng" dirty="0" smtClean="0">
                <a:solidFill>
                  <a:srgbClr val="000099"/>
                </a:solidFill>
                <a:latin typeface="Arial" charset="0"/>
              </a:rPr>
              <a:t>(Scientific Method!)</a:t>
            </a:r>
            <a:endParaRPr lang="en-US" sz="3200" u="sng" dirty="0">
              <a:solidFill>
                <a:srgbClr val="000099"/>
              </a:solidFill>
              <a:latin typeface="Arial" charset="0"/>
            </a:endParaRPr>
          </a:p>
        </p:txBody>
      </p:sp>
      <p:pic>
        <p:nvPicPr>
          <p:cNvPr id="5122" name="Picture 2" descr="http://img233.imageshack.us/img233/2764/sciencevscreationismjd7.gif"/>
          <p:cNvPicPr>
            <a:picLocks noChangeAspect="1" noChangeArrowheads="1"/>
          </p:cNvPicPr>
          <p:nvPr/>
        </p:nvPicPr>
        <p:blipFill>
          <a:blip r:embed="rId2"/>
          <a:srcRect r="50427"/>
          <a:stretch>
            <a:fillRect/>
          </a:stretch>
        </p:blipFill>
        <p:spPr bwMode="auto">
          <a:xfrm>
            <a:off x="6096000" y="2362200"/>
            <a:ext cx="2860178" cy="385877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83971">
                                            <p:txEl>
                                              <p:pRg st="1" end="1"/>
                                            </p:txEl>
                                          </p:spTgt>
                                        </p:tgtEl>
                                        <p:attrNameLst>
                                          <p:attrName>style.visibility</p:attrName>
                                        </p:attrNameLst>
                                      </p:cBhvr>
                                      <p:to>
                                        <p:strVal val="visible"/>
                                      </p:to>
                                    </p:set>
                                    <p:anim calcmode="lin" valueType="num">
                                      <p:cBhvr>
                                        <p:cTn id="7" dur="500" fill="hold"/>
                                        <p:tgtEl>
                                          <p:spTgt spid="8397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3971">
                                            <p:txEl>
                                              <p:pRg st="1" end="1"/>
                                            </p:txEl>
                                          </p:spTgt>
                                        </p:tgtEl>
                                        <p:attrNameLst>
                                          <p:attrName>ppt_y</p:attrName>
                                        </p:attrNameLst>
                                      </p:cBhvr>
                                      <p:tavLst>
                                        <p:tav tm="0">
                                          <p:val>
                                            <p:strVal val="#ppt_y"/>
                                          </p:val>
                                        </p:tav>
                                        <p:tav tm="100000">
                                          <p:val>
                                            <p:strVal val="#ppt_y"/>
                                          </p:val>
                                        </p:tav>
                                      </p:tavLst>
                                    </p:anim>
                                    <p:anim calcmode="lin" valueType="num">
                                      <p:cBhvr>
                                        <p:cTn id="9" dur="500" fill="hold"/>
                                        <p:tgtEl>
                                          <p:spTgt spid="8397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397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397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83971">
                                            <p:txEl>
                                              <p:pRg st="2" end="2"/>
                                            </p:txEl>
                                          </p:spTgt>
                                        </p:tgtEl>
                                        <p:attrNameLst>
                                          <p:attrName>style.visibility</p:attrName>
                                        </p:attrNameLst>
                                      </p:cBhvr>
                                      <p:to>
                                        <p:strVal val="visible"/>
                                      </p:to>
                                    </p:set>
                                    <p:anim calcmode="lin" valueType="num">
                                      <p:cBhvr>
                                        <p:cTn id="16" dur="500" fill="hold"/>
                                        <p:tgtEl>
                                          <p:spTgt spid="8397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83971">
                                            <p:txEl>
                                              <p:pRg st="2" end="2"/>
                                            </p:txEl>
                                          </p:spTgt>
                                        </p:tgtEl>
                                        <p:attrNameLst>
                                          <p:attrName>ppt_y</p:attrName>
                                        </p:attrNameLst>
                                      </p:cBhvr>
                                      <p:tavLst>
                                        <p:tav tm="0">
                                          <p:val>
                                            <p:strVal val="#ppt_y"/>
                                          </p:val>
                                        </p:tav>
                                        <p:tav tm="100000">
                                          <p:val>
                                            <p:strVal val="#ppt_y"/>
                                          </p:val>
                                        </p:tav>
                                      </p:tavLst>
                                    </p:anim>
                                    <p:anim calcmode="lin" valueType="num">
                                      <p:cBhvr>
                                        <p:cTn id="18" dur="500" fill="hold"/>
                                        <p:tgtEl>
                                          <p:spTgt spid="8397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8397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8397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83971">
                                            <p:txEl>
                                              <p:pRg st="3" end="3"/>
                                            </p:txEl>
                                          </p:spTgt>
                                        </p:tgtEl>
                                        <p:attrNameLst>
                                          <p:attrName>style.visibility</p:attrName>
                                        </p:attrNameLst>
                                      </p:cBhvr>
                                      <p:to>
                                        <p:strVal val="visible"/>
                                      </p:to>
                                    </p:set>
                                    <p:anim calcmode="lin" valueType="num">
                                      <p:cBhvr>
                                        <p:cTn id="25" dur="500" fill="hold"/>
                                        <p:tgtEl>
                                          <p:spTgt spid="83971">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83971">
                                            <p:txEl>
                                              <p:pRg st="3" end="3"/>
                                            </p:txEl>
                                          </p:spTgt>
                                        </p:tgtEl>
                                        <p:attrNameLst>
                                          <p:attrName>ppt_y</p:attrName>
                                        </p:attrNameLst>
                                      </p:cBhvr>
                                      <p:tavLst>
                                        <p:tav tm="0">
                                          <p:val>
                                            <p:strVal val="#ppt_y"/>
                                          </p:val>
                                        </p:tav>
                                        <p:tav tm="100000">
                                          <p:val>
                                            <p:strVal val="#ppt_y"/>
                                          </p:val>
                                        </p:tav>
                                      </p:tavLst>
                                    </p:anim>
                                    <p:anim calcmode="lin" valueType="num">
                                      <p:cBhvr>
                                        <p:cTn id="27" dur="500" fill="hold"/>
                                        <p:tgtEl>
                                          <p:spTgt spid="83971">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83971">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83971">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83971">
                                            <p:txEl>
                                              <p:pRg st="4" end="4"/>
                                            </p:txEl>
                                          </p:spTgt>
                                        </p:tgtEl>
                                        <p:attrNameLst>
                                          <p:attrName>style.visibility</p:attrName>
                                        </p:attrNameLst>
                                      </p:cBhvr>
                                      <p:to>
                                        <p:strVal val="visible"/>
                                      </p:to>
                                    </p:set>
                                    <p:anim calcmode="lin" valueType="num">
                                      <p:cBhvr>
                                        <p:cTn id="34" dur="500" fill="hold"/>
                                        <p:tgtEl>
                                          <p:spTgt spid="83971">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83971">
                                            <p:txEl>
                                              <p:pRg st="4" end="4"/>
                                            </p:txEl>
                                          </p:spTgt>
                                        </p:tgtEl>
                                        <p:attrNameLst>
                                          <p:attrName>ppt_y</p:attrName>
                                        </p:attrNameLst>
                                      </p:cBhvr>
                                      <p:tavLst>
                                        <p:tav tm="0">
                                          <p:val>
                                            <p:strVal val="#ppt_y"/>
                                          </p:val>
                                        </p:tav>
                                        <p:tav tm="100000">
                                          <p:val>
                                            <p:strVal val="#ppt_y"/>
                                          </p:val>
                                        </p:tav>
                                      </p:tavLst>
                                    </p:anim>
                                    <p:anim calcmode="lin" valueType="num">
                                      <p:cBhvr>
                                        <p:cTn id="36" dur="500" fill="hold"/>
                                        <p:tgtEl>
                                          <p:spTgt spid="83971">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83971">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83971">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nodeType="clickEffect">
                                  <p:stCondLst>
                                    <p:cond delay="0"/>
                                  </p:stCondLst>
                                  <p:iterate type="lt">
                                    <p:tmPct val="10000"/>
                                  </p:iterate>
                                  <p:childTnLst>
                                    <p:set>
                                      <p:cBhvr>
                                        <p:cTn id="42" dur="1" fill="hold">
                                          <p:stCondLst>
                                            <p:cond delay="0"/>
                                          </p:stCondLst>
                                        </p:cTn>
                                        <p:tgtEl>
                                          <p:spTgt spid="83971">
                                            <p:txEl>
                                              <p:pRg st="5" end="5"/>
                                            </p:txEl>
                                          </p:spTgt>
                                        </p:tgtEl>
                                        <p:attrNameLst>
                                          <p:attrName>style.visibility</p:attrName>
                                        </p:attrNameLst>
                                      </p:cBhvr>
                                      <p:to>
                                        <p:strVal val="visible"/>
                                      </p:to>
                                    </p:set>
                                    <p:anim calcmode="lin" valueType="num">
                                      <p:cBhvr>
                                        <p:cTn id="43" dur="500" fill="hold"/>
                                        <p:tgtEl>
                                          <p:spTgt spid="83971">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3971">
                                            <p:txEl>
                                              <p:pRg st="5" end="5"/>
                                            </p:txEl>
                                          </p:spTgt>
                                        </p:tgtEl>
                                        <p:attrNameLst>
                                          <p:attrName>ppt_y</p:attrName>
                                        </p:attrNameLst>
                                      </p:cBhvr>
                                      <p:tavLst>
                                        <p:tav tm="0">
                                          <p:val>
                                            <p:strVal val="#ppt_y"/>
                                          </p:val>
                                        </p:tav>
                                        <p:tav tm="100000">
                                          <p:val>
                                            <p:strVal val="#ppt_y"/>
                                          </p:val>
                                        </p:tav>
                                      </p:tavLst>
                                    </p:anim>
                                    <p:anim calcmode="lin" valueType="num">
                                      <p:cBhvr>
                                        <p:cTn id="45" dur="500" fill="hold"/>
                                        <p:tgtEl>
                                          <p:spTgt spid="83971">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3971">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3971">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nodeType="clickEffect">
                                  <p:stCondLst>
                                    <p:cond delay="0"/>
                                  </p:stCondLst>
                                  <p:childTnLst>
                                    <p:set>
                                      <p:cBhvr>
                                        <p:cTn id="51" dur="1" fill="hold">
                                          <p:stCondLst>
                                            <p:cond delay="0"/>
                                          </p:stCondLst>
                                        </p:cTn>
                                        <p:tgtEl>
                                          <p:spTgt spid="83971">
                                            <p:txEl>
                                              <p:pRg st="6" end="6"/>
                                            </p:txEl>
                                          </p:spTgt>
                                        </p:tgtEl>
                                        <p:attrNameLst>
                                          <p:attrName>style.visibility</p:attrName>
                                        </p:attrNameLst>
                                      </p:cBhvr>
                                      <p:to>
                                        <p:strVal val="visible"/>
                                      </p:to>
                                    </p:set>
                                    <p:anim calcmode="lin" valueType="num">
                                      <p:cBhvr>
                                        <p:cTn id="52" dur="500" fill="hold"/>
                                        <p:tgtEl>
                                          <p:spTgt spid="83971">
                                            <p:txEl>
                                              <p:pRg st="6" end="6"/>
                                            </p:txEl>
                                          </p:spTgt>
                                        </p:tgtEl>
                                        <p:attrNameLst>
                                          <p:attrName>ppt_w</p:attrName>
                                        </p:attrNameLst>
                                      </p:cBhvr>
                                      <p:tavLst>
                                        <p:tav tm="0">
                                          <p:val>
                                            <p:fltVal val="0"/>
                                          </p:val>
                                        </p:tav>
                                        <p:tav tm="100000">
                                          <p:val>
                                            <p:strVal val="#ppt_w"/>
                                          </p:val>
                                        </p:tav>
                                      </p:tavLst>
                                    </p:anim>
                                    <p:anim calcmode="lin" valueType="num">
                                      <p:cBhvr>
                                        <p:cTn id="53" dur="500" fill="hold"/>
                                        <p:tgtEl>
                                          <p:spTgt spid="83971">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477000" cy="1143000"/>
          </a:xfrm>
        </p:spPr>
        <p:txBody>
          <a:bodyPr/>
          <a:lstStyle/>
          <a:p>
            <a:r>
              <a:rPr lang="en-US" sz="3600" dirty="0" smtClean="0">
                <a:solidFill>
                  <a:srgbClr val="FF0000"/>
                </a:solidFill>
                <a:latin typeface="Arial Black" pitchFamily="34" charset="0"/>
              </a:rPr>
              <a:t>CRIME SCENE RECONSTRUCTION</a:t>
            </a:r>
            <a:endParaRPr lang="en-US" sz="3600"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Kendall/Hunt Publishing Company</a:t>
            </a:r>
            <a:endParaRPr lang="en-US">
              <a:solidFill>
                <a:schemeClr val="tx1"/>
              </a:solidFill>
            </a:endParaRPr>
          </a:p>
        </p:txBody>
      </p:sp>
      <p:sp>
        <p:nvSpPr>
          <p:cNvPr id="5" name="Slide Number Placeholder 4"/>
          <p:cNvSpPr>
            <a:spLocks noGrp="1"/>
          </p:cNvSpPr>
          <p:nvPr>
            <p:ph type="sldNum" sz="quarter" idx="11"/>
          </p:nvPr>
        </p:nvSpPr>
        <p:spPr/>
        <p:txBody>
          <a:bodyPr/>
          <a:lstStyle/>
          <a:p>
            <a:fld id="{75682F62-F4C2-40B4-B334-E4D9C10FE878}" type="slidenum">
              <a:rPr lang="en-US" smtClean="0"/>
              <a:pPr/>
              <a:t>23</a:t>
            </a:fld>
            <a:endParaRPr lang="en-US">
              <a:solidFill>
                <a:schemeClr val="tx1"/>
              </a:solidFill>
            </a:endParaRPr>
          </a:p>
        </p:txBody>
      </p:sp>
      <p:pic>
        <p:nvPicPr>
          <p:cNvPr id="44034" name="Picture 2" descr="http://www.alexanderjason.com/images/Z03-kneel.png"/>
          <p:cNvPicPr>
            <a:picLocks noChangeAspect="1" noChangeArrowheads="1"/>
          </p:cNvPicPr>
          <p:nvPr/>
        </p:nvPicPr>
        <p:blipFill>
          <a:blip r:embed="rId2"/>
          <a:srcRect/>
          <a:stretch>
            <a:fillRect/>
          </a:stretch>
        </p:blipFill>
        <p:spPr bwMode="auto">
          <a:xfrm>
            <a:off x="1143000" y="1883397"/>
            <a:ext cx="7029450" cy="4822203"/>
          </a:xfrm>
          <a:prstGeom prst="rect">
            <a:avLst/>
          </a:prstGeom>
          <a:noFill/>
        </p:spPr>
      </p:pic>
      <p:sp>
        <p:nvSpPr>
          <p:cNvPr id="10" name="TextBox 9"/>
          <p:cNvSpPr txBox="1"/>
          <p:nvPr/>
        </p:nvSpPr>
        <p:spPr>
          <a:xfrm>
            <a:off x="2647950" y="2905779"/>
            <a:ext cx="1238250" cy="338554"/>
          </a:xfrm>
          <a:prstGeom prst="rect">
            <a:avLst/>
          </a:prstGeom>
          <a:solidFill>
            <a:schemeClr val="tx1"/>
          </a:solidFill>
        </p:spPr>
        <p:txBody>
          <a:bodyPr wrap="square" rtlCol="0">
            <a:spAutoFit/>
          </a:bodyPr>
          <a:lstStyle/>
          <a:p>
            <a:r>
              <a:rPr lang="en-US" sz="1600" cap="all" dirty="0" smtClean="0">
                <a:solidFill>
                  <a:srgbClr val="FF0000"/>
                </a:solidFill>
                <a:latin typeface="Arial Narrow" pitchFamily="34" charset="0"/>
              </a:rPr>
              <a:t> </a:t>
            </a:r>
            <a:r>
              <a:rPr lang="en-US" sz="1600" b="1" cap="all" dirty="0" smtClean="0">
                <a:solidFill>
                  <a:srgbClr val="FF0000"/>
                </a:solidFill>
                <a:latin typeface="Arial Narrow" pitchFamily="34" charset="0"/>
              </a:rPr>
              <a:t>Censored</a:t>
            </a:r>
            <a:endParaRPr lang="en-US" sz="1600" b="1" cap="all" dirty="0">
              <a:solidFill>
                <a:srgbClr val="FF0000"/>
              </a:solidFill>
              <a:latin typeface="Arial Narrow"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477000" cy="1143000"/>
          </a:xfrm>
        </p:spPr>
        <p:txBody>
          <a:bodyPr/>
          <a:lstStyle/>
          <a:p>
            <a:r>
              <a:rPr lang="en-US" sz="3600" dirty="0" smtClean="0">
                <a:solidFill>
                  <a:srgbClr val="FF0000"/>
                </a:solidFill>
                <a:latin typeface="Arial Black" pitchFamily="34" charset="0"/>
              </a:rPr>
              <a:t>CRIME SCENE RECONSTRUCTION</a:t>
            </a:r>
            <a:endParaRPr lang="en-US" sz="3600" dirty="0"/>
          </a:p>
        </p:txBody>
      </p:sp>
      <p:sp>
        <p:nvSpPr>
          <p:cNvPr id="3" name="Content Placeholder 2"/>
          <p:cNvSpPr>
            <a:spLocks noGrp="1"/>
          </p:cNvSpPr>
          <p:nvPr>
            <p:ph idx="1"/>
          </p:nvPr>
        </p:nvSpPr>
        <p:spPr/>
        <p:txBody>
          <a:bodyPr/>
          <a:lstStyle/>
          <a:p>
            <a:endParaRPr lang="en-US"/>
          </a:p>
        </p:txBody>
      </p:sp>
      <p:pic>
        <p:nvPicPr>
          <p:cNvPr id="46082" name="Picture 2" descr="http://www.alexanderjason.com/images/Wound-C-Page.jpg"/>
          <p:cNvPicPr>
            <a:picLocks noChangeAspect="1" noChangeArrowheads="1"/>
          </p:cNvPicPr>
          <p:nvPr/>
        </p:nvPicPr>
        <p:blipFill>
          <a:blip r:embed="rId2"/>
          <a:srcRect/>
          <a:stretch>
            <a:fillRect/>
          </a:stretch>
        </p:blipFill>
        <p:spPr bwMode="auto">
          <a:xfrm>
            <a:off x="3124200" y="2438400"/>
            <a:ext cx="2390775" cy="3152775"/>
          </a:xfrm>
          <a:prstGeom prst="rect">
            <a:avLst/>
          </a:prstGeom>
          <a:noFill/>
        </p:spPr>
      </p:pic>
      <p:pic>
        <p:nvPicPr>
          <p:cNvPr id="46084" name="Picture 4" descr="http://www.alexanderjason.com/images/Step10.jpg"/>
          <p:cNvPicPr>
            <a:picLocks noChangeAspect="1" noChangeArrowheads="1"/>
          </p:cNvPicPr>
          <p:nvPr/>
        </p:nvPicPr>
        <p:blipFill>
          <a:blip r:embed="rId3"/>
          <a:srcRect/>
          <a:stretch>
            <a:fillRect/>
          </a:stretch>
        </p:blipFill>
        <p:spPr bwMode="auto">
          <a:xfrm>
            <a:off x="304800" y="3429000"/>
            <a:ext cx="2428875" cy="1790700"/>
          </a:xfrm>
          <a:prstGeom prst="rect">
            <a:avLst/>
          </a:prstGeom>
          <a:noFill/>
        </p:spPr>
      </p:pic>
      <p:pic>
        <p:nvPicPr>
          <p:cNvPr id="46086" name="Picture 6" descr="Wv26 (Copy 1).jpg (14387 bytes)"/>
          <p:cNvPicPr>
            <a:picLocks noChangeAspect="1" noChangeArrowheads="1"/>
          </p:cNvPicPr>
          <p:nvPr/>
        </p:nvPicPr>
        <p:blipFill>
          <a:blip r:embed="rId4"/>
          <a:srcRect/>
          <a:stretch>
            <a:fillRect/>
          </a:stretch>
        </p:blipFill>
        <p:spPr bwMode="auto">
          <a:xfrm>
            <a:off x="5791200" y="3609974"/>
            <a:ext cx="2124075" cy="160972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477000" cy="1143000"/>
          </a:xfrm>
        </p:spPr>
        <p:txBody>
          <a:bodyPr/>
          <a:lstStyle/>
          <a:p>
            <a:r>
              <a:rPr lang="en-US" sz="3600" dirty="0" smtClean="0">
                <a:solidFill>
                  <a:srgbClr val="FF0000"/>
                </a:solidFill>
                <a:latin typeface="Arial Black" pitchFamily="34" charset="0"/>
              </a:rPr>
              <a:t>CRIME SCENE RECONSTRUCTION</a:t>
            </a:r>
            <a:endParaRPr lang="en-US" sz="3600" dirty="0"/>
          </a:p>
        </p:txBody>
      </p:sp>
      <p:sp>
        <p:nvSpPr>
          <p:cNvPr id="3" name="Content Placeholder 2"/>
          <p:cNvSpPr>
            <a:spLocks noGrp="1"/>
          </p:cNvSpPr>
          <p:nvPr>
            <p:ph idx="1"/>
          </p:nvPr>
        </p:nvSpPr>
        <p:spPr/>
        <p:txBody>
          <a:bodyPr/>
          <a:lstStyle/>
          <a:p>
            <a:endParaRPr lang="en-US"/>
          </a:p>
        </p:txBody>
      </p:sp>
      <p:pic>
        <p:nvPicPr>
          <p:cNvPr id="45058" name="Picture 2" descr="http://www.alexanderjason.com/images/Hand-Imprint-Composit.jpg"/>
          <p:cNvPicPr>
            <a:picLocks noChangeAspect="1" noChangeArrowheads="1"/>
          </p:cNvPicPr>
          <p:nvPr/>
        </p:nvPicPr>
        <p:blipFill>
          <a:blip r:embed="rId2"/>
          <a:srcRect/>
          <a:stretch>
            <a:fillRect/>
          </a:stretch>
        </p:blipFill>
        <p:spPr bwMode="auto">
          <a:xfrm>
            <a:off x="685800" y="2061724"/>
            <a:ext cx="6988270" cy="456767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477000" cy="1143000"/>
          </a:xfrm>
        </p:spPr>
        <p:txBody>
          <a:bodyPr/>
          <a:lstStyle/>
          <a:p>
            <a:r>
              <a:rPr lang="en-US" sz="3600" dirty="0" smtClean="0">
                <a:solidFill>
                  <a:srgbClr val="FF0000"/>
                </a:solidFill>
                <a:latin typeface="Arial Black" pitchFamily="34" charset="0"/>
              </a:rPr>
              <a:t>CRIME SCENE RECONSTRUCTION</a:t>
            </a:r>
            <a:endParaRPr lang="en-US" sz="3600" dirty="0"/>
          </a:p>
        </p:txBody>
      </p:sp>
      <p:sp>
        <p:nvSpPr>
          <p:cNvPr id="3" name="Content Placeholder 2"/>
          <p:cNvSpPr>
            <a:spLocks noGrp="1"/>
          </p:cNvSpPr>
          <p:nvPr>
            <p:ph idx="1"/>
          </p:nvPr>
        </p:nvSpPr>
        <p:spPr/>
        <p:txBody>
          <a:bodyPr/>
          <a:lstStyle/>
          <a:p>
            <a:endParaRPr lang="en-US"/>
          </a:p>
        </p:txBody>
      </p:sp>
      <p:pic>
        <p:nvPicPr>
          <p:cNvPr id="47106" name="Picture 2" descr="http://www.alexanderjason.com/images/Mitc0267.gif"/>
          <p:cNvPicPr>
            <a:picLocks noChangeAspect="1" noChangeArrowheads="1"/>
          </p:cNvPicPr>
          <p:nvPr/>
        </p:nvPicPr>
        <p:blipFill>
          <a:blip r:embed="rId2"/>
          <a:srcRect/>
          <a:stretch>
            <a:fillRect/>
          </a:stretch>
        </p:blipFill>
        <p:spPr bwMode="auto">
          <a:xfrm>
            <a:off x="1676400" y="2076449"/>
            <a:ext cx="5943600" cy="4457703"/>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FF0000"/>
                </a:solidFill>
                <a:latin typeface="Arial Black" pitchFamily="34" charset="0"/>
              </a:rPr>
              <a:t>Questions?</a:t>
            </a:r>
            <a:endParaRPr lang="en-US" sz="3600" dirty="0">
              <a:solidFill>
                <a:srgbClr val="FF0000"/>
              </a:solidFill>
              <a:latin typeface="Arial Black" pitchFamily="34" charset="0"/>
            </a:endParaRPr>
          </a:p>
        </p:txBody>
      </p:sp>
      <p:sp>
        <p:nvSpPr>
          <p:cNvPr id="3" name="Content Placeholder 2"/>
          <p:cNvSpPr>
            <a:spLocks noGrp="1"/>
          </p:cNvSpPr>
          <p:nvPr>
            <p:ph idx="1"/>
          </p:nvPr>
        </p:nvSpPr>
        <p:spPr/>
        <p:txBody>
          <a:bodyPr/>
          <a:lstStyle/>
          <a:p>
            <a:endParaRPr lang="en-US"/>
          </a:p>
        </p:txBody>
      </p:sp>
      <p:pic>
        <p:nvPicPr>
          <p:cNvPr id="49154" name="Picture 2" descr="http://freedom-in-the-air.com/__oneclick_uploads/2007/04/questions.gif"/>
          <p:cNvPicPr>
            <a:picLocks noChangeAspect="1" noChangeArrowheads="1"/>
          </p:cNvPicPr>
          <p:nvPr/>
        </p:nvPicPr>
        <p:blipFill>
          <a:blip r:embed="rId2"/>
          <a:srcRect/>
          <a:stretch>
            <a:fillRect/>
          </a:stretch>
        </p:blipFill>
        <p:spPr bwMode="auto">
          <a:xfrm>
            <a:off x="1219199" y="1981199"/>
            <a:ext cx="6400801" cy="445211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703" name="Picture 7" descr="no description">
            <a:hlinkClick r:id="rId2"/>
          </p:cNvPr>
          <p:cNvPicPr>
            <a:picLocks noChangeAspect="1" noChangeArrowheads="1" noCrop="1"/>
          </p:cNvPicPr>
          <p:nvPr/>
        </p:nvPicPr>
        <p:blipFill>
          <a:blip r:embed="rId3"/>
          <a:srcRect/>
          <a:stretch>
            <a:fillRect/>
          </a:stretch>
        </p:blipFill>
        <p:spPr bwMode="auto">
          <a:xfrm>
            <a:off x="6553200" y="1981200"/>
            <a:ext cx="2349498" cy="1762125"/>
          </a:xfrm>
          <a:prstGeom prst="rect">
            <a:avLst/>
          </a:prstGeom>
          <a:noFill/>
        </p:spPr>
      </p:pic>
      <p:sp>
        <p:nvSpPr>
          <p:cNvPr id="17410" name="Rectangle 2"/>
          <p:cNvSpPr>
            <a:spLocks noGrp="1" noChangeArrowheads="1"/>
          </p:cNvSpPr>
          <p:nvPr>
            <p:ph type="title"/>
          </p:nvPr>
        </p:nvSpPr>
        <p:spPr/>
        <p:txBody>
          <a:bodyPr/>
          <a:lstStyle/>
          <a:p>
            <a:r>
              <a:rPr lang="en-US" sz="3600" dirty="0">
                <a:solidFill>
                  <a:srgbClr val="FF0000"/>
                </a:solidFill>
                <a:latin typeface="Arial Black" pitchFamily="34" charset="0"/>
              </a:rPr>
              <a:t>WHAT IS A CRIME?</a:t>
            </a:r>
          </a:p>
        </p:txBody>
      </p:sp>
      <p:sp>
        <p:nvSpPr>
          <p:cNvPr id="17411" name="Rectangle 3"/>
          <p:cNvSpPr>
            <a:spLocks noGrp="1" noChangeArrowheads="1"/>
          </p:cNvSpPr>
          <p:nvPr>
            <p:ph type="body" idx="1"/>
          </p:nvPr>
        </p:nvSpPr>
        <p:spPr>
          <a:xfrm>
            <a:off x="-228600" y="1981200"/>
            <a:ext cx="6781800" cy="4114800"/>
          </a:xfrm>
        </p:spPr>
        <p:txBody>
          <a:bodyPr/>
          <a:lstStyle/>
          <a:p>
            <a:r>
              <a:rPr lang="en-US" sz="1800" dirty="0"/>
              <a:t>A crime is the commission or omission of any act, which is prohibited or required by the penal code of an organized political state, to which some punishment or sanction is attached.</a:t>
            </a:r>
          </a:p>
          <a:p>
            <a:r>
              <a:rPr lang="en-US" sz="1800" u="sng" dirty="0" smtClean="0">
                <a:solidFill>
                  <a:srgbClr val="7030A0"/>
                </a:solidFill>
              </a:rPr>
              <a:t>Classifications</a:t>
            </a:r>
            <a:r>
              <a:rPr lang="en-US" sz="1800" dirty="0" smtClean="0"/>
              <a:t>:</a:t>
            </a:r>
            <a:endParaRPr lang="en-US" sz="1800" dirty="0"/>
          </a:p>
          <a:p>
            <a:pPr lvl="1"/>
            <a:r>
              <a:rPr lang="en-US" sz="1800" dirty="0">
                <a:solidFill>
                  <a:srgbClr val="000099"/>
                </a:solidFill>
              </a:rPr>
              <a:t>Felony</a:t>
            </a:r>
          </a:p>
          <a:p>
            <a:pPr lvl="2"/>
            <a:r>
              <a:rPr lang="en-US" sz="1800" dirty="0"/>
              <a:t>Punishable by death or imprisonment for more than one year in a state prison.</a:t>
            </a:r>
          </a:p>
          <a:p>
            <a:pPr lvl="1"/>
            <a:r>
              <a:rPr lang="en-US" sz="1800" dirty="0">
                <a:solidFill>
                  <a:srgbClr val="000099"/>
                </a:solidFill>
              </a:rPr>
              <a:t>Misdemeanor</a:t>
            </a:r>
          </a:p>
          <a:p>
            <a:pPr lvl="2"/>
            <a:r>
              <a:rPr lang="en-US" sz="1800" dirty="0"/>
              <a:t>Punishable by fine and/or imprisonment for up to one year in a local or county jail.</a:t>
            </a:r>
          </a:p>
          <a:p>
            <a:pPr lvl="1"/>
            <a:r>
              <a:rPr lang="en-US" sz="1800" dirty="0">
                <a:solidFill>
                  <a:srgbClr val="000099"/>
                </a:solidFill>
              </a:rPr>
              <a:t>Infraction or Violation</a:t>
            </a:r>
          </a:p>
          <a:p>
            <a:pPr lvl="2"/>
            <a:r>
              <a:rPr lang="en-US" sz="1800" dirty="0"/>
              <a:t>Minor offenses punishable by a fine only.</a:t>
            </a:r>
          </a:p>
        </p:txBody>
      </p:sp>
      <p:pic>
        <p:nvPicPr>
          <p:cNvPr id="29698" name="Picture 2" descr="http://www.tanmonkey.com/fun/cat-robbery.jpg"/>
          <p:cNvPicPr>
            <a:picLocks noChangeAspect="1" noChangeArrowheads="1"/>
          </p:cNvPicPr>
          <p:nvPr/>
        </p:nvPicPr>
        <p:blipFill>
          <a:blip r:embed="rId4"/>
          <a:srcRect/>
          <a:stretch>
            <a:fillRect/>
          </a:stretch>
        </p:blipFill>
        <p:spPr bwMode="auto">
          <a:xfrm>
            <a:off x="6781800" y="4114800"/>
            <a:ext cx="2209800" cy="1657350"/>
          </a:xfrm>
          <a:prstGeom prst="rect">
            <a:avLst/>
          </a:prstGeom>
          <a:noFill/>
        </p:spPr>
      </p:pic>
      <p:pic>
        <p:nvPicPr>
          <p:cNvPr id="29699" name="Picture 3"/>
          <p:cNvPicPr>
            <a:picLocks noChangeAspect="1" noChangeArrowheads="1"/>
          </p:cNvPicPr>
          <p:nvPr/>
        </p:nvPicPr>
        <p:blipFill>
          <a:blip r:embed="rId5"/>
          <a:srcRect/>
          <a:stretch>
            <a:fillRect/>
          </a:stretch>
        </p:blipFill>
        <p:spPr bwMode="auto">
          <a:xfrm>
            <a:off x="6692898" y="3743325"/>
            <a:ext cx="2209800" cy="3069613"/>
          </a:xfrm>
          <a:prstGeom prst="rect">
            <a:avLst/>
          </a:prstGeom>
          <a:noFill/>
          <a:ln w="9525">
            <a:noFill/>
            <a:miter lim="800000"/>
            <a:headEnd/>
            <a:tailEnd/>
          </a:ln>
          <a:effectLst/>
        </p:spPr>
      </p:pic>
      <p:pic>
        <p:nvPicPr>
          <p:cNvPr id="29701" name="Picture 5" descr="http://farm3.static.flickr.com/2035/2299422762_db0562c57d.jpg?v=0"/>
          <p:cNvPicPr>
            <a:picLocks noChangeAspect="1" noChangeArrowheads="1"/>
          </p:cNvPicPr>
          <p:nvPr/>
        </p:nvPicPr>
        <p:blipFill>
          <a:blip r:embed="rId6"/>
          <a:srcRect/>
          <a:stretch>
            <a:fillRect/>
          </a:stretch>
        </p:blipFill>
        <p:spPr bwMode="auto">
          <a:xfrm>
            <a:off x="6422784" y="4808844"/>
            <a:ext cx="2568816" cy="192661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17411">
                                            <p:txEl>
                                              <p:pRg st="2" end="2"/>
                                            </p:txEl>
                                          </p:spTgt>
                                        </p:tgtEl>
                                        <p:attrNameLst>
                                          <p:attrName>style.visibility</p:attrName>
                                        </p:attrNameLst>
                                      </p:cBhvr>
                                      <p:to>
                                        <p:strVal val="visible"/>
                                      </p:to>
                                    </p:set>
                                    <p:anim from="(-#ppt_w/2)" to="(#ppt_x)" calcmode="lin" valueType="num">
                                      <p:cBhvr>
                                        <p:cTn id="7" dur="600" fill="hold">
                                          <p:stCondLst>
                                            <p:cond delay="0"/>
                                          </p:stCondLst>
                                        </p:cTn>
                                        <p:tgtEl>
                                          <p:spTgt spid="17411">
                                            <p:txEl>
                                              <p:pRg st="2" end="2"/>
                                            </p:txEl>
                                          </p:spTgt>
                                        </p:tgtEl>
                                        <p:attrNameLst>
                                          <p:attrName>ppt_x</p:attrName>
                                        </p:attrNameLst>
                                      </p:cBhvr>
                                    </p:anim>
                                    <p:anim from="0" to="-1.0" calcmode="lin" valueType="num">
                                      <p:cBhvr>
                                        <p:cTn id="8" dur="200" decel="50000" autoRev="1" fill="hold">
                                          <p:stCondLst>
                                            <p:cond delay="600"/>
                                          </p:stCondLst>
                                        </p:cTn>
                                        <p:tgtEl>
                                          <p:spTgt spid="17411">
                                            <p:txEl>
                                              <p:pRg st="2" end="2"/>
                                            </p:txEl>
                                          </p:spTgt>
                                        </p:tgtEl>
                                        <p:attrNameLst>
                                          <p:attrName>xshear</p:attrName>
                                        </p:attrNameLst>
                                      </p:cBhvr>
                                    </p:anim>
                                    <p:animScale>
                                      <p:cBhvr>
                                        <p:cTn id="9" dur="200" decel="100000" autoRev="1" fill="hold">
                                          <p:stCondLst>
                                            <p:cond delay="600"/>
                                          </p:stCondLst>
                                        </p:cTn>
                                        <p:tgtEl>
                                          <p:spTgt spid="17411">
                                            <p:txEl>
                                              <p:pRg st="2" end="2"/>
                                            </p:txEl>
                                          </p:spTgt>
                                        </p:tgtEl>
                                      </p:cBhvr>
                                      <p:from x="100000" y="100000"/>
                                      <p:to x="80000" y="100000"/>
                                    </p:animScale>
                                    <p:anim by="(#ppt_h/3+#ppt_w*0.1)" calcmode="lin" valueType="num">
                                      <p:cBhvr additive="sum">
                                        <p:cTn id="10" dur="200" decel="100000" autoRev="1" fill="hold">
                                          <p:stCondLst>
                                            <p:cond delay="600"/>
                                          </p:stCondLst>
                                        </p:cTn>
                                        <p:tgtEl>
                                          <p:spTgt spid="17411">
                                            <p:txEl>
                                              <p:pRg st="2" end="2"/>
                                            </p:txEl>
                                          </p:spTgt>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17411">
                                            <p:txEl>
                                              <p:pRg st="3" end="3"/>
                                            </p:txEl>
                                          </p:spTgt>
                                        </p:tgtEl>
                                        <p:attrNameLst>
                                          <p:attrName>style.visibility</p:attrName>
                                        </p:attrNameLst>
                                      </p:cBhvr>
                                      <p:to>
                                        <p:strVal val="visible"/>
                                      </p:to>
                                    </p:set>
                                    <p:anim from="(-#ppt_w/2)" to="(#ppt_x)" calcmode="lin" valueType="num">
                                      <p:cBhvr>
                                        <p:cTn id="13" dur="600" fill="hold">
                                          <p:stCondLst>
                                            <p:cond delay="0"/>
                                          </p:stCondLst>
                                        </p:cTn>
                                        <p:tgtEl>
                                          <p:spTgt spid="17411">
                                            <p:txEl>
                                              <p:pRg st="3" end="3"/>
                                            </p:txEl>
                                          </p:spTgt>
                                        </p:tgtEl>
                                        <p:attrNameLst>
                                          <p:attrName>ppt_x</p:attrName>
                                        </p:attrNameLst>
                                      </p:cBhvr>
                                    </p:anim>
                                    <p:anim from="0" to="-1.0" calcmode="lin" valueType="num">
                                      <p:cBhvr>
                                        <p:cTn id="14" dur="200" decel="50000" autoRev="1" fill="hold">
                                          <p:stCondLst>
                                            <p:cond delay="600"/>
                                          </p:stCondLst>
                                        </p:cTn>
                                        <p:tgtEl>
                                          <p:spTgt spid="17411">
                                            <p:txEl>
                                              <p:pRg st="3" end="3"/>
                                            </p:txEl>
                                          </p:spTgt>
                                        </p:tgtEl>
                                        <p:attrNameLst>
                                          <p:attrName>xshear</p:attrName>
                                        </p:attrNameLst>
                                      </p:cBhvr>
                                    </p:anim>
                                    <p:animScale>
                                      <p:cBhvr>
                                        <p:cTn id="15" dur="200" decel="100000" autoRev="1" fill="hold">
                                          <p:stCondLst>
                                            <p:cond delay="600"/>
                                          </p:stCondLst>
                                        </p:cTn>
                                        <p:tgtEl>
                                          <p:spTgt spid="17411">
                                            <p:txEl>
                                              <p:pRg st="3" end="3"/>
                                            </p:txEl>
                                          </p:spTgt>
                                        </p:tgtEl>
                                      </p:cBhvr>
                                      <p:from x="100000" y="100000"/>
                                      <p:to x="80000" y="100000"/>
                                    </p:animScale>
                                    <p:anim by="(#ppt_h/3+#ppt_w*0.1)" calcmode="lin" valueType="num">
                                      <p:cBhvr additive="sum">
                                        <p:cTn id="16" dur="200" decel="100000" autoRev="1" fill="hold">
                                          <p:stCondLst>
                                            <p:cond delay="600"/>
                                          </p:stCondLst>
                                        </p:cTn>
                                        <p:tgtEl>
                                          <p:spTgt spid="17411">
                                            <p:txEl>
                                              <p:pRg st="3" end="3"/>
                                            </p:txEl>
                                          </p:spTgt>
                                        </p:tgtEl>
                                        <p:attrNameLst>
                                          <p:attrName>ppt_x</p:attrName>
                                        </p:attrNameLst>
                                      </p:cBhvr>
                                    </p:anim>
                                  </p:childTnLst>
                                </p:cTn>
                              </p:par>
                              <p:par>
                                <p:cTn id="17" presetID="50" presetClass="entr" presetSubtype="0" decel="100000" fill="hold" nodeType="withEffect">
                                  <p:stCondLst>
                                    <p:cond delay="0"/>
                                  </p:stCondLst>
                                  <p:childTnLst>
                                    <p:set>
                                      <p:cBhvr>
                                        <p:cTn id="18" dur="1" fill="hold">
                                          <p:stCondLst>
                                            <p:cond delay="0"/>
                                          </p:stCondLst>
                                        </p:cTn>
                                        <p:tgtEl>
                                          <p:spTgt spid="29698"/>
                                        </p:tgtEl>
                                        <p:attrNameLst>
                                          <p:attrName>style.visibility</p:attrName>
                                        </p:attrNameLst>
                                      </p:cBhvr>
                                      <p:to>
                                        <p:strVal val="visible"/>
                                      </p:to>
                                    </p:set>
                                    <p:anim calcmode="lin" valueType="num">
                                      <p:cBhvr>
                                        <p:cTn id="19" dur="1000" fill="hold"/>
                                        <p:tgtEl>
                                          <p:spTgt spid="29698"/>
                                        </p:tgtEl>
                                        <p:attrNameLst>
                                          <p:attrName>ppt_w</p:attrName>
                                        </p:attrNameLst>
                                      </p:cBhvr>
                                      <p:tavLst>
                                        <p:tav tm="0">
                                          <p:val>
                                            <p:strVal val="#ppt_w+.3"/>
                                          </p:val>
                                        </p:tav>
                                        <p:tav tm="100000">
                                          <p:val>
                                            <p:strVal val="#ppt_w"/>
                                          </p:val>
                                        </p:tav>
                                      </p:tavLst>
                                    </p:anim>
                                    <p:anim calcmode="lin" valueType="num">
                                      <p:cBhvr>
                                        <p:cTn id="20" dur="1000" fill="hold"/>
                                        <p:tgtEl>
                                          <p:spTgt spid="29698"/>
                                        </p:tgtEl>
                                        <p:attrNameLst>
                                          <p:attrName>ppt_h</p:attrName>
                                        </p:attrNameLst>
                                      </p:cBhvr>
                                      <p:tavLst>
                                        <p:tav tm="0">
                                          <p:val>
                                            <p:strVal val="#ppt_h"/>
                                          </p:val>
                                        </p:tav>
                                        <p:tav tm="100000">
                                          <p:val>
                                            <p:strVal val="#ppt_h"/>
                                          </p:val>
                                        </p:tav>
                                      </p:tavLst>
                                    </p:anim>
                                    <p:animEffect transition="in" filter="fade">
                                      <p:cBhvr>
                                        <p:cTn id="21" dur="1000"/>
                                        <p:tgtEl>
                                          <p:spTgt spid="29698"/>
                                        </p:tgtEl>
                                      </p:cBhvr>
                                    </p:animEffect>
                                  </p:childTnLst>
                                </p:cTn>
                              </p:par>
                            </p:childTnLst>
                          </p:cTn>
                        </p:par>
                      </p:childTnLst>
                    </p:cTn>
                  </p:par>
                  <p:par>
                    <p:cTn id="22" fill="hold">
                      <p:stCondLst>
                        <p:cond delay="indefinite"/>
                      </p:stCondLst>
                      <p:childTnLst>
                        <p:par>
                          <p:cTn id="23" fill="hold">
                            <p:stCondLst>
                              <p:cond delay="0"/>
                            </p:stCondLst>
                            <p:childTnLst>
                              <p:par>
                                <p:cTn id="24" presetID="34" presetClass="entr" presetSubtype="0" fill="hold" nodeType="clickEffect">
                                  <p:stCondLst>
                                    <p:cond delay="0"/>
                                  </p:stCondLst>
                                  <p:childTnLst>
                                    <p:set>
                                      <p:cBhvr>
                                        <p:cTn id="25" dur="1" fill="hold">
                                          <p:stCondLst>
                                            <p:cond delay="0"/>
                                          </p:stCondLst>
                                        </p:cTn>
                                        <p:tgtEl>
                                          <p:spTgt spid="17411">
                                            <p:txEl>
                                              <p:pRg st="4" end="4"/>
                                            </p:txEl>
                                          </p:spTgt>
                                        </p:tgtEl>
                                        <p:attrNameLst>
                                          <p:attrName>style.visibility</p:attrName>
                                        </p:attrNameLst>
                                      </p:cBhvr>
                                      <p:to>
                                        <p:strVal val="visible"/>
                                      </p:to>
                                    </p:set>
                                    <p:anim from="(-#ppt_w/2)" to="(#ppt_x)" calcmode="lin" valueType="num">
                                      <p:cBhvr>
                                        <p:cTn id="26" dur="600" fill="hold">
                                          <p:stCondLst>
                                            <p:cond delay="0"/>
                                          </p:stCondLst>
                                        </p:cTn>
                                        <p:tgtEl>
                                          <p:spTgt spid="17411">
                                            <p:txEl>
                                              <p:pRg st="4" end="4"/>
                                            </p:txEl>
                                          </p:spTgt>
                                        </p:tgtEl>
                                        <p:attrNameLst>
                                          <p:attrName>ppt_x</p:attrName>
                                        </p:attrNameLst>
                                      </p:cBhvr>
                                    </p:anim>
                                    <p:anim from="0" to="-1.0" calcmode="lin" valueType="num">
                                      <p:cBhvr>
                                        <p:cTn id="27" dur="200" decel="50000" autoRev="1" fill="hold">
                                          <p:stCondLst>
                                            <p:cond delay="600"/>
                                          </p:stCondLst>
                                        </p:cTn>
                                        <p:tgtEl>
                                          <p:spTgt spid="17411">
                                            <p:txEl>
                                              <p:pRg st="4" end="4"/>
                                            </p:txEl>
                                          </p:spTgt>
                                        </p:tgtEl>
                                        <p:attrNameLst>
                                          <p:attrName>xshear</p:attrName>
                                        </p:attrNameLst>
                                      </p:cBhvr>
                                    </p:anim>
                                    <p:animScale>
                                      <p:cBhvr>
                                        <p:cTn id="28" dur="200" decel="100000" autoRev="1" fill="hold">
                                          <p:stCondLst>
                                            <p:cond delay="600"/>
                                          </p:stCondLst>
                                        </p:cTn>
                                        <p:tgtEl>
                                          <p:spTgt spid="17411">
                                            <p:txEl>
                                              <p:pRg st="4" end="4"/>
                                            </p:txEl>
                                          </p:spTgt>
                                        </p:tgtEl>
                                      </p:cBhvr>
                                      <p:from x="100000" y="100000"/>
                                      <p:to x="80000" y="100000"/>
                                    </p:animScale>
                                    <p:anim by="(#ppt_h/3+#ppt_w*0.1)" calcmode="lin" valueType="num">
                                      <p:cBhvr additive="sum">
                                        <p:cTn id="29" dur="200" decel="100000" autoRev="1" fill="hold">
                                          <p:stCondLst>
                                            <p:cond delay="600"/>
                                          </p:stCondLst>
                                        </p:cTn>
                                        <p:tgtEl>
                                          <p:spTgt spid="17411">
                                            <p:txEl>
                                              <p:pRg st="4" end="4"/>
                                            </p:txEl>
                                          </p:spTgt>
                                        </p:tgtEl>
                                        <p:attrNameLst>
                                          <p:attrName>ppt_x</p:attrName>
                                        </p:attrNameLst>
                                      </p:cBhvr>
                                    </p:anim>
                                  </p:childTnLst>
                                </p:cTn>
                              </p:par>
                              <p:par>
                                <p:cTn id="30" presetID="34" presetClass="entr" presetSubtype="0" fill="hold" nodeType="withEffect">
                                  <p:stCondLst>
                                    <p:cond delay="0"/>
                                  </p:stCondLst>
                                  <p:childTnLst>
                                    <p:set>
                                      <p:cBhvr>
                                        <p:cTn id="31" dur="1" fill="hold">
                                          <p:stCondLst>
                                            <p:cond delay="0"/>
                                          </p:stCondLst>
                                        </p:cTn>
                                        <p:tgtEl>
                                          <p:spTgt spid="17411">
                                            <p:txEl>
                                              <p:pRg st="5" end="5"/>
                                            </p:txEl>
                                          </p:spTgt>
                                        </p:tgtEl>
                                        <p:attrNameLst>
                                          <p:attrName>style.visibility</p:attrName>
                                        </p:attrNameLst>
                                      </p:cBhvr>
                                      <p:to>
                                        <p:strVal val="visible"/>
                                      </p:to>
                                    </p:set>
                                    <p:anim from="(-#ppt_w/2)" to="(#ppt_x)" calcmode="lin" valueType="num">
                                      <p:cBhvr>
                                        <p:cTn id="32" dur="600" fill="hold">
                                          <p:stCondLst>
                                            <p:cond delay="0"/>
                                          </p:stCondLst>
                                        </p:cTn>
                                        <p:tgtEl>
                                          <p:spTgt spid="17411">
                                            <p:txEl>
                                              <p:pRg st="5" end="5"/>
                                            </p:txEl>
                                          </p:spTgt>
                                        </p:tgtEl>
                                        <p:attrNameLst>
                                          <p:attrName>ppt_x</p:attrName>
                                        </p:attrNameLst>
                                      </p:cBhvr>
                                    </p:anim>
                                    <p:anim from="0" to="-1.0" calcmode="lin" valueType="num">
                                      <p:cBhvr>
                                        <p:cTn id="33" dur="200" decel="50000" autoRev="1" fill="hold">
                                          <p:stCondLst>
                                            <p:cond delay="600"/>
                                          </p:stCondLst>
                                        </p:cTn>
                                        <p:tgtEl>
                                          <p:spTgt spid="17411">
                                            <p:txEl>
                                              <p:pRg st="5" end="5"/>
                                            </p:txEl>
                                          </p:spTgt>
                                        </p:tgtEl>
                                        <p:attrNameLst>
                                          <p:attrName>xshear</p:attrName>
                                        </p:attrNameLst>
                                      </p:cBhvr>
                                    </p:anim>
                                    <p:animScale>
                                      <p:cBhvr>
                                        <p:cTn id="34" dur="200" decel="100000" autoRev="1" fill="hold">
                                          <p:stCondLst>
                                            <p:cond delay="600"/>
                                          </p:stCondLst>
                                        </p:cTn>
                                        <p:tgtEl>
                                          <p:spTgt spid="17411">
                                            <p:txEl>
                                              <p:pRg st="5" end="5"/>
                                            </p:txEl>
                                          </p:spTgt>
                                        </p:tgtEl>
                                      </p:cBhvr>
                                      <p:from x="100000" y="100000"/>
                                      <p:to x="80000" y="100000"/>
                                    </p:animScale>
                                    <p:anim by="(#ppt_h/3+#ppt_w*0.1)" calcmode="lin" valueType="num">
                                      <p:cBhvr additive="sum">
                                        <p:cTn id="35" dur="200" decel="100000" autoRev="1" fill="hold">
                                          <p:stCondLst>
                                            <p:cond delay="600"/>
                                          </p:stCondLst>
                                        </p:cTn>
                                        <p:tgtEl>
                                          <p:spTgt spid="17411">
                                            <p:txEl>
                                              <p:pRg st="5" end="5"/>
                                            </p:txEl>
                                          </p:spTgt>
                                        </p:tgtEl>
                                        <p:attrNameLst>
                                          <p:attrName>ppt_x</p:attrName>
                                        </p:attrNameLst>
                                      </p:cBhvr>
                                    </p:anim>
                                  </p:childTnLst>
                                </p:cTn>
                              </p:par>
                              <p:par>
                                <p:cTn id="36" presetID="50" presetClass="entr" presetSubtype="0" decel="100000" fill="hold" nodeType="withEffect">
                                  <p:stCondLst>
                                    <p:cond delay="0"/>
                                  </p:stCondLst>
                                  <p:childTnLst>
                                    <p:set>
                                      <p:cBhvr>
                                        <p:cTn id="37" dur="1" fill="hold">
                                          <p:stCondLst>
                                            <p:cond delay="0"/>
                                          </p:stCondLst>
                                        </p:cTn>
                                        <p:tgtEl>
                                          <p:spTgt spid="29699"/>
                                        </p:tgtEl>
                                        <p:attrNameLst>
                                          <p:attrName>style.visibility</p:attrName>
                                        </p:attrNameLst>
                                      </p:cBhvr>
                                      <p:to>
                                        <p:strVal val="visible"/>
                                      </p:to>
                                    </p:set>
                                    <p:anim calcmode="lin" valueType="num">
                                      <p:cBhvr>
                                        <p:cTn id="38" dur="1000" fill="hold"/>
                                        <p:tgtEl>
                                          <p:spTgt spid="29699"/>
                                        </p:tgtEl>
                                        <p:attrNameLst>
                                          <p:attrName>ppt_w</p:attrName>
                                        </p:attrNameLst>
                                      </p:cBhvr>
                                      <p:tavLst>
                                        <p:tav tm="0">
                                          <p:val>
                                            <p:strVal val="#ppt_w+.3"/>
                                          </p:val>
                                        </p:tav>
                                        <p:tav tm="100000">
                                          <p:val>
                                            <p:strVal val="#ppt_w"/>
                                          </p:val>
                                        </p:tav>
                                      </p:tavLst>
                                    </p:anim>
                                    <p:anim calcmode="lin" valueType="num">
                                      <p:cBhvr>
                                        <p:cTn id="39" dur="1000" fill="hold"/>
                                        <p:tgtEl>
                                          <p:spTgt spid="29699"/>
                                        </p:tgtEl>
                                        <p:attrNameLst>
                                          <p:attrName>ppt_h</p:attrName>
                                        </p:attrNameLst>
                                      </p:cBhvr>
                                      <p:tavLst>
                                        <p:tav tm="0">
                                          <p:val>
                                            <p:strVal val="#ppt_h"/>
                                          </p:val>
                                        </p:tav>
                                        <p:tav tm="100000">
                                          <p:val>
                                            <p:strVal val="#ppt_h"/>
                                          </p:val>
                                        </p:tav>
                                      </p:tavLst>
                                    </p:anim>
                                    <p:animEffect transition="in" filter="fade">
                                      <p:cBhvr>
                                        <p:cTn id="40" dur="1000"/>
                                        <p:tgtEl>
                                          <p:spTgt spid="29699"/>
                                        </p:tgtEl>
                                      </p:cBhvr>
                                    </p:animEffect>
                                  </p:childTnLst>
                                </p:cTn>
                              </p:par>
                            </p:childTnLst>
                          </p:cTn>
                        </p:par>
                      </p:childTnLst>
                    </p:cTn>
                  </p:par>
                  <p:par>
                    <p:cTn id="41" fill="hold">
                      <p:stCondLst>
                        <p:cond delay="indefinite"/>
                      </p:stCondLst>
                      <p:childTnLst>
                        <p:par>
                          <p:cTn id="42" fill="hold">
                            <p:stCondLst>
                              <p:cond delay="0"/>
                            </p:stCondLst>
                            <p:childTnLst>
                              <p:par>
                                <p:cTn id="43" presetID="34" presetClass="entr" presetSubtype="0" fill="hold" nodeType="clickEffect">
                                  <p:stCondLst>
                                    <p:cond delay="0"/>
                                  </p:stCondLst>
                                  <p:childTnLst>
                                    <p:set>
                                      <p:cBhvr>
                                        <p:cTn id="44" dur="1" fill="hold">
                                          <p:stCondLst>
                                            <p:cond delay="0"/>
                                          </p:stCondLst>
                                        </p:cTn>
                                        <p:tgtEl>
                                          <p:spTgt spid="17411">
                                            <p:txEl>
                                              <p:pRg st="6" end="6"/>
                                            </p:txEl>
                                          </p:spTgt>
                                        </p:tgtEl>
                                        <p:attrNameLst>
                                          <p:attrName>style.visibility</p:attrName>
                                        </p:attrNameLst>
                                      </p:cBhvr>
                                      <p:to>
                                        <p:strVal val="visible"/>
                                      </p:to>
                                    </p:set>
                                    <p:anim from="(-#ppt_w/2)" to="(#ppt_x)" calcmode="lin" valueType="num">
                                      <p:cBhvr>
                                        <p:cTn id="45" dur="600" fill="hold">
                                          <p:stCondLst>
                                            <p:cond delay="0"/>
                                          </p:stCondLst>
                                        </p:cTn>
                                        <p:tgtEl>
                                          <p:spTgt spid="17411">
                                            <p:txEl>
                                              <p:pRg st="6" end="6"/>
                                            </p:txEl>
                                          </p:spTgt>
                                        </p:tgtEl>
                                        <p:attrNameLst>
                                          <p:attrName>ppt_x</p:attrName>
                                        </p:attrNameLst>
                                      </p:cBhvr>
                                    </p:anim>
                                    <p:anim from="0" to="-1.0" calcmode="lin" valueType="num">
                                      <p:cBhvr>
                                        <p:cTn id="46" dur="200" decel="50000" autoRev="1" fill="hold">
                                          <p:stCondLst>
                                            <p:cond delay="600"/>
                                          </p:stCondLst>
                                        </p:cTn>
                                        <p:tgtEl>
                                          <p:spTgt spid="17411">
                                            <p:txEl>
                                              <p:pRg st="6" end="6"/>
                                            </p:txEl>
                                          </p:spTgt>
                                        </p:tgtEl>
                                        <p:attrNameLst>
                                          <p:attrName>xshear</p:attrName>
                                        </p:attrNameLst>
                                      </p:cBhvr>
                                    </p:anim>
                                    <p:animScale>
                                      <p:cBhvr>
                                        <p:cTn id="47" dur="200" decel="100000" autoRev="1" fill="hold">
                                          <p:stCondLst>
                                            <p:cond delay="600"/>
                                          </p:stCondLst>
                                        </p:cTn>
                                        <p:tgtEl>
                                          <p:spTgt spid="17411">
                                            <p:txEl>
                                              <p:pRg st="6" end="6"/>
                                            </p:txEl>
                                          </p:spTgt>
                                        </p:tgtEl>
                                      </p:cBhvr>
                                      <p:from x="100000" y="100000"/>
                                      <p:to x="80000" y="100000"/>
                                    </p:animScale>
                                    <p:anim by="(#ppt_h/3+#ppt_w*0.1)" calcmode="lin" valueType="num">
                                      <p:cBhvr additive="sum">
                                        <p:cTn id="48" dur="200" decel="100000" autoRev="1" fill="hold">
                                          <p:stCondLst>
                                            <p:cond delay="600"/>
                                          </p:stCondLst>
                                        </p:cTn>
                                        <p:tgtEl>
                                          <p:spTgt spid="17411">
                                            <p:txEl>
                                              <p:pRg st="6" end="6"/>
                                            </p:txEl>
                                          </p:spTgt>
                                        </p:tgtEl>
                                        <p:attrNameLst>
                                          <p:attrName>ppt_x</p:attrName>
                                        </p:attrNameLst>
                                      </p:cBhvr>
                                    </p:anim>
                                  </p:childTnLst>
                                </p:cTn>
                              </p:par>
                              <p:par>
                                <p:cTn id="49" presetID="34" presetClass="entr" presetSubtype="0" fill="hold" nodeType="withEffect">
                                  <p:stCondLst>
                                    <p:cond delay="0"/>
                                  </p:stCondLst>
                                  <p:childTnLst>
                                    <p:set>
                                      <p:cBhvr>
                                        <p:cTn id="50" dur="1" fill="hold">
                                          <p:stCondLst>
                                            <p:cond delay="0"/>
                                          </p:stCondLst>
                                        </p:cTn>
                                        <p:tgtEl>
                                          <p:spTgt spid="17411">
                                            <p:txEl>
                                              <p:pRg st="7" end="7"/>
                                            </p:txEl>
                                          </p:spTgt>
                                        </p:tgtEl>
                                        <p:attrNameLst>
                                          <p:attrName>style.visibility</p:attrName>
                                        </p:attrNameLst>
                                      </p:cBhvr>
                                      <p:to>
                                        <p:strVal val="visible"/>
                                      </p:to>
                                    </p:set>
                                    <p:anim from="(-#ppt_w/2)" to="(#ppt_x)" calcmode="lin" valueType="num">
                                      <p:cBhvr>
                                        <p:cTn id="51" dur="600" fill="hold">
                                          <p:stCondLst>
                                            <p:cond delay="0"/>
                                          </p:stCondLst>
                                        </p:cTn>
                                        <p:tgtEl>
                                          <p:spTgt spid="17411">
                                            <p:txEl>
                                              <p:pRg st="7" end="7"/>
                                            </p:txEl>
                                          </p:spTgt>
                                        </p:tgtEl>
                                        <p:attrNameLst>
                                          <p:attrName>ppt_x</p:attrName>
                                        </p:attrNameLst>
                                      </p:cBhvr>
                                    </p:anim>
                                    <p:anim from="0" to="-1.0" calcmode="lin" valueType="num">
                                      <p:cBhvr>
                                        <p:cTn id="52" dur="200" decel="50000" autoRev="1" fill="hold">
                                          <p:stCondLst>
                                            <p:cond delay="600"/>
                                          </p:stCondLst>
                                        </p:cTn>
                                        <p:tgtEl>
                                          <p:spTgt spid="17411">
                                            <p:txEl>
                                              <p:pRg st="7" end="7"/>
                                            </p:txEl>
                                          </p:spTgt>
                                        </p:tgtEl>
                                        <p:attrNameLst>
                                          <p:attrName>xshear</p:attrName>
                                        </p:attrNameLst>
                                      </p:cBhvr>
                                    </p:anim>
                                    <p:animScale>
                                      <p:cBhvr>
                                        <p:cTn id="53" dur="200" decel="100000" autoRev="1" fill="hold">
                                          <p:stCondLst>
                                            <p:cond delay="600"/>
                                          </p:stCondLst>
                                        </p:cTn>
                                        <p:tgtEl>
                                          <p:spTgt spid="17411">
                                            <p:txEl>
                                              <p:pRg st="7" end="7"/>
                                            </p:txEl>
                                          </p:spTgt>
                                        </p:tgtEl>
                                      </p:cBhvr>
                                      <p:from x="100000" y="100000"/>
                                      <p:to x="80000" y="100000"/>
                                    </p:animScale>
                                    <p:anim by="(#ppt_h/3+#ppt_w*0.1)" calcmode="lin" valueType="num">
                                      <p:cBhvr additive="sum">
                                        <p:cTn id="54" dur="200" decel="100000" autoRev="1" fill="hold">
                                          <p:stCondLst>
                                            <p:cond delay="600"/>
                                          </p:stCondLst>
                                        </p:cTn>
                                        <p:tgtEl>
                                          <p:spTgt spid="17411">
                                            <p:txEl>
                                              <p:pRg st="7" end="7"/>
                                            </p:txEl>
                                          </p:spTgt>
                                        </p:tgtEl>
                                        <p:attrNameLst>
                                          <p:attrName>ppt_x</p:attrName>
                                        </p:attrNameLst>
                                      </p:cBhvr>
                                    </p:anim>
                                  </p:childTnLst>
                                </p:cTn>
                              </p:par>
                              <p:par>
                                <p:cTn id="55" presetID="23" presetClass="entr" presetSubtype="16" fill="hold" nodeType="withEffect">
                                  <p:stCondLst>
                                    <p:cond delay="0"/>
                                  </p:stCondLst>
                                  <p:childTnLst>
                                    <p:set>
                                      <p:cBhvr>
                                        <p:cTn id="56" dur="1" fill="hold">
                                          <p:stCondLst>
                                            <p:cond delay="0"/>
                                          </p:stCondLst>
                                        </p:cTn>
                                        <p:tgtEl>
                                          <p:spTgt spid="29701"/>
                                        </p:tgtEl>
                                        <p:attrNameLst>
                                          <p:attrName>style.visibility</p:attrName>
                                        </p:attrNameLst>
                                      </p:cBhvr>
                                      <p:to>
                                        <p:strVal val="visible"/>
                                      </p:to>
                                    </p:set>
                                    <p:anim calcmode="lin" valueType="num">
                                      <p:cBhvr>
                                        <p:cTn id="57" dur="500" fill="hold"/>
                                        <p:tgtEl>
                                          <p:spTgt spid="29701"/>
                                        </p:tgtEl>
                                        <p:attrNameLst>
                                          <p:attrName>ppt_w</p:attrName>
                                        </p:attrNameLst>
                                      </p:cBhvr>
                                      <p:tavLst>
                                        <p:tav tm="0">
                                          <p:val>
                                            <p:fltVal val="0"/>
                                          </p:val>
                                        </p:tav>
                                        <p:tav tm="100000">
                                          <p:val>
                                            <p:strVal val="#ppt_w"/>
                                          </p:val>
                                        </p:tav>
                                      </p:tavLst>
                                    </p:anim>
                                    <p:anim calcmode="lin" valueType="num">
                                      <p:cBhvr>
                                        <p:cTn id="58" dur="500" fill="hold"/>
                                        <p:tgtEl>
                                          <p:spTgt spid="2970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kumimoji="1" lang="en-US" sz="3600" dirty="0">
                <a:solidFill>
                  <a:srgbClr val="FF0000"/>
                </a:solidFill>
                <a:latin typeface="Arial Black" pitchFamily="34" charset="0"/>
              </a:rPr>
              <a:t>CORPUS DELICTI</a:t>
            </a:r>
            <a:r>
              <a:rPr kumimoji="1" lang="en-US" sz="3200" dirty="0">
                <a:solidFill>
                  <a:srgbClr val="FF0000"/>
                </a:solidFill>
                <a:latin typeface="Arial Black" pitchFamily="34" charset="0"/>
              </a:rPr>
              <a:t/>
            </a:r>
            <a:br>
              <a:rPr kumimoji="1" lang="en-US" sz="3200" dirty="0">
                <a:solidFill>
                  <a:srgbClr val="FF0000"/>
                </a:solidFill>
                <a:latin typeface="Arial Black" pitchFamily="34" charset="0"/>
              </a:rPr>
            </a:br>
            <a:r>
              <a:rPr kumimoji="1" lang="en-US" sz="2000" b="1" dirty="0">
                <a:solidFill>
                  <a:srgbClr val="FF0000"/>
                </a:solidFill>
                <a:latin typeface="Arial" charset="0"/>
              </a:rPr>
              <a:t>“</a:t>
            </a:r>
            <a:r>
              <a:rPr kumimoji="1" lang="en-US" sz="2000" b="1" dirty="0" smtClean="0">
                <a:solidFill>
                  <a:srgbClr val="FF0000"/>
                </a:solidFill>
                <a:latin typeface="Arial" charset="0"/>
              </a:rPr>
              <a:t>Body (essential elements) </a:t>
            </a:r>
            <a:r>
              <a:rPr kumimoji="1" lang="en-US" sz="2000" b="1" dirty="0">
                <a:solidFill>
                  <a:srgbClr val="FF0000"/>
                </a:solidFill>
                <a:latin typeface="Arial" charset="0"/>
              </a:rPr>
              <a:t>of the Crime”</a:t>
            </a:r>
          </a:p>
        </p:txBody>
      </p:sp>
      <p:sp>
        <p:nvSpPr>
          <p:cNvPr id="18435" name="Rectangle 3"/>
          <p:cNvSpPr>
            <a:spLocks noGrp="1" noChangeArrowheads="1"/>
          </p:cNvSpPr>
          <p:nvPr>
            <p:ph type="body" idx="1"/>
          </p:nvPr>
        </p:nvSpPr>
        <p:spPr>
          <a:xfrm>
            <a:off x="366713" y="1828800"/>
            <a:ext cx="8421687" cy="4419600"/>
          </a:xfrm>
        </p:spPr>
        <p:txBody>
          <a:bodyPr/>
          <a:lstStyle/>
          <a:p>
            <a:pPr lvl="1">
              <a:buClr>
                <a:schemeClr val="tx2"/>
              </a:buClr>
              <a:buFont typeface="Wingdings" pitchFamily="2" charset="2"/>
              <a:buChar char="§"/>
            </a:pPr>
            <a:r>
              <a:rPr kumimoji="1" lang="en-US" sz="2400" b="1" dirty="0" smtClean="0">
                <a:latin typeface="Arial" charset="0"/>
              </a:rPr>
              <a:t>You must prove</a:t>
            </a:r>
            <a:r>
              <a:rPr kumimoji="1" lang="en-US" sz="2400" dirty="0" smtClean="0">
                <a:latin typeface="Arial" charset="0"/>
              </a:rPr>
              <a:t>			</a:t>
            </a:r>
          </a:p>
          <a:p>
            <a:pPr lvl="1">
              <a:buClr>
                <a:schemeClr val="tx2"/>
              </a:buClr>
              <a:buFont typeface="Wingdings" pitchFamily="2" charset="2"/>
              <a:buChar char="§"/>
            </a:pPr>
            <a:r>
              <a:rPr kumimoji="1" lang="en-US" sz="2000" dirty="0" smtClean="0">
                <a:solidFill>
                  <a:srgbClr val="000099"/>
                </a:solidFill>
                <a:latin typeface="Arial" charset="0"/>
              </a:rPr>
              <a:t>that </a:t>
            </a:r>
            <a:r>
              <a:rPr kumimoji="1" lang="en-US" sz="2000" dirty="0">
                <a:solidFill>
                  <a:srgbClr val="000099"/>
                </a:solidFill>
                <a:latin typeface="Arial" charset="0"/>
              </a:rPr>
              <a:t>a crime </a:t>
            </a:r>
            <a:r>
              <a:rPr kumimoji="1" lang="en-US" sz="2000" dirty="0" smtClean="0">
                <a:solidFill>
                  <a:srgbClr val="000099"/>
                </a:solidFill>
                <a:latin typeface="Arial" charset="0"/>
              </a:rPr>
              <a:t>occurred</a:t>
            </a:r>
            <a:endParaRPr kumimoji="1" lang="en-US" sz="2000" dirty="0">
              <a:solidFill>
                <a:srgbClr val="000099"/>
              </a:solidFill>
              <a:latin typeface="Arial" charset="0"/>
            </a:endParaRPr>
          </a:p>
          <a:p>
            <a:pPr lvl="1">
              <a:buClr>
                <a:schemeClr val="tx2"/>
              </a:buClr>
              <a:buFont typeface="Wingdings" pitchFamily="2" charset="2"/>
              <a:buChar char="§"/>
            </a:pPr>
            <a:r>
              <a:rPr kumimoji="1" lang="en-US" sz="2000" dirty="0">
                <a:solidFill>
                  <a:srgbClr val="0033CC"/>
                </a:solidFill>
                <a:latin typeface="Arial" charset="0"/>
              </a:rPr>
              <a:t>that the person charged with the crime was responsible for the crime</a:t>
            </a:r>
          </a:p>
          <a:p>
            <a:pPr>
              <a:lnSpc>
                <a:spcPct val="80000"/>
              </a:lnSpc>
              <a:buClr>
                <a:schemeClr val="tx2"/>
              </a:buClr>
            </a:pPr>
            <a:r>
              <a:rPr kumimoji="1" lang="en-US" sz="2400" b="1" dirty="0">
                <a:latin typeface="Arial" charset="0"/>
              </a:rPr>
              <a:t>Top Reasons for Committing a Crime</a:t>
            </a:r>
          </a:p>
          <a:p>
            <a:pPr lvl="1">
              <a:buClr>
                <a:schemeClr val="tx2"/>
              </a:buClr>
              <a:buFont typeface="Wingdings" pitchFamily="2" charset="2"/>
              <a:buChar char="§"/>
            </a:pPr>
            <a:r>
              <a:rPr kumimoji="1" lang="en-US" sz="2000" dirty="0">
                <a:solidFill>
                  <a:srgbClr val="0033CC"/>
                </a:solidFill>
                <a:latin typeface="Arial" charset="0"/>
              </a:rPr>
              <a:t>Money</a:t>
            </a:r>
          </a:p>
          <a:p>
            <a:pPr lvl="1">
              <a:buClr>
                <a:schemeClr val="tx2"/>
              </a:buClr>
              <a:buFont typeface="Wingdings" pitchFamily="2" charset="2"/>
              <a:buChar char="§"/>
            </a:pPr>
            <a:r>
              <a:rPr kumimoji="1" lang="en-US" sz="2000" dirty="0">
                <a:solidFill>
                  <a:srgbClr val="0033CC"/>
                </a:solidFill>
                <a:latin typeface="Arial" charset="0"/>
              </a:rPr>
              <a:t>Revenge</a:t>
            </a:r>
          </a:p>
          <a:p>
            <a:pPr lvl="1">
              <a:buClr>
                <a:schemeClr val="tx2"/>
              </a:buClr>
              <a:buFont typeface="Wingdings" pitchFamily="2" charset="2"/>
              <a:buChar char="§"/>
            </a:pPr>
            <a:r>
              <a:rPr kumimoji="1" lang="en-US" sz="2000" dirty="0">
                <a:solidFill>
                  <a:srgbClr val="0033CC"/>
                </a:solidFill>
                <a:latin typeface="Arial" charset="0"/>
              </a:rPr>
              <a:t>Emotion</a:t>
            </a:r>
            <a:r>
              <a:rPr kumimoji="1" lang="en-US" sz="2000" dirty="0">
                <a:solidFill>
                  <a:srgbClr val="0033CC"/>
                </a:solidFill>
                <a:latin typeface="Arial" charset="0"/>
                <a:cs typeface="Arial" charset="0"/>
              </a:rPr>
              <a:t>—</a:t>
            </a:r>
            <a:r>
              <a:rPr kumimoji="1" lang="en-US" sz="2000" dirty="0">
                <a:solidFill>
                  <a:srgbClr val="0033CC"/>
                </a:solidFill>
                <a:latin typeface="Arial" charset="0"/>
              </a:rPr>
              <a:t>love, hate, anger</a:t>
            </a:r>
          </a:p>
          <a:p>
            <a:pPr>
              <a:lnSpc>
                <a:spcPct val="80000"/>
              </a:lnSpc>
              <a:buClr>
                <a:schemeClr val="tx2"/>
              </a:buClr>
            </a:pPr>
            <a:r>
              <a:rPr kumimoji="1" lang="en-US" sz="2400" b="1" dirty="0">
                <a:latin typeface="Arial" charset="0"/>
              </a:rPr>
              <a:t>Source of Evidence</a:t>
            </a:r>
          </a:p>
          <a:p>
            <a:pPr lvl="1">
              <a:buClr>
                <a:schemeClr val="tx2"/>
              </a:buClr>
              <a:buFont typeface="Wingdings" pitchFamily="2" charset="2"/>
              <a:buChar char="§"/>
            </a:pPr>
            <a:r>
              <a:rPr kumimoji="1" lang="en-US" sz="2000" dirty="0">
                <a:solidFill>
                  <a:srgbClr val="0033CC"/>
                </a:solidFill>
                <a:latin typeface="Arial" charset="0"/>
              </a:rPr>
              <a:t>Body</a:t>
            </a:r>
          </a:p>
          <a:p>
            <a:pPr lvl="1">
              <a:buClr>
                <a:schemeClr val="tx2"/>
              </a:buClr>
              <a:buFont typeface="Wingdings" pitchFamily="2" charset="2"/>
              <a:buChar char="§"/>
            </a:pPr>
            <a:r>
              <a:rPr kumimoji="1" lang="en-US" sz="2000" dirty="0">
                <a:solidFill>
                  <a:srgbClr val="0033CC"/>
                </a:solidFill>
                <a:latin typeface="Arial" charset="0"/>
              </a:rPr>
              <a:t>Primary and/or Secondary Crime Scene</a:t>
            </a:r>
          </a:p>
          <a:p>
            <a:pPr lvl="1">
              <a:buClr>
                <a:schemeClr val="tx2"/>
              </a:buClr>
              <a:buFont typeface="Wingdings" pitchFamily="2" charset="2"/>
              <a:buChar char="§"/>
            </a:pPr>
            <a:r>
              <a:rPr kumimoji="1" lang="en-US" sz="2000" dirty="0">
                <a:solidFill>
                  <a:srgbClr val="0033CC"/>
                </a:solidFill>
                <a:latin typeface="Arial" charset="0"/>
              </a:rPr>
              <a:t>Suspect(s)</a:t>
            </a:r>
          </a:p>
        </p:txBody>
      </p:sp>
      <p:pic>
        <p:nvPicPr>
          <p:cNvPr id="19005" name="Picture 573" descr="http://boingboing.net/images/ashleyhopeart.jpg"/>
          <p:cNvPicPr>
            <a:picLocks noChangeAspect="1" noChangeArrowheads="1"/>
          </p:cNvPicPr>
          <p:nvPr/>
        </p:nvPicPr>
        <p:blipFill>
          <a:blip r:embed="rId2"/>
          <a:srcRect/>
          <a:stretch>
            <a:fillRect/>
          </a:stretch>
        </p:blipFill>
        <p:spPr bwMode="auto">
          <a:xfrm>
            <a:off x="6121400" y="3886200"/>
            <a:ext cx="2540000" cy="2025650"/>
          </a:xfrm>
          <a:prstGeom prst="rect">
            <a:avLst/>
          </a:prstGeom>
          <a:noFill/>
        </p:spPr>
      </p:pic>
      <p:pic>
        <p:nvPicPr>
          <p:cNvPr id="19007" name="Picture 575" descr="cops-arrest-clown.jpg"/>
          <p:cNvPicPr>
            <a:picLocks noChangeAspect="1" noChangeArrowheads="1"/>
          </p:cNvPicPr>
          <p:nvPr/>
        </p:nvPicPr>
        <p:blipFill>
          <a:blip r:embed="rId3"/>
          <a:srcRect/>
          <a:stretch>
            <a:fillRect/>
          </a:stretch>
        </p:blipFill>
        <p:spPr bwMode="auto">
          <a:xfrm>
            <a:off x="5998963" y="3886200"/>
            <a:ext cx="2911113" cy="2025650"/>
          </a:xfrm>
          <a:prstGeom prst="rect">
            <a:avLst/>
          </a:prstGeom>
          <a:noFill/>
        </p:spPr>
      </p:pic>
      <p:pic>
        <p:nvPicPr>
          <p:cNvPr id="19009" name="Picture 577" descr="http://blog.cohnwolfe.com/wolftracking/files/2008/03/empty-pockets.jpg"/>
          <p:cNvPicPr>
            <a:picLocks noChangeAspect="1" noChangeArrowheads="1"/>
          </p:cNvPicPr>
          <p:nvPr/>
        </p:nvPicPr>
        <p:blipFill>
          <a:blip r:embed="rId4"/>
          <a:srcRect/>
          <a:stretch>
            <a:fillRect/>
          </a:stretch>
        </p:blipFill>
        <p:spPr bwMode="auto">
          <a:xfrm>
            <a:off x="5998963" y="3657600"/>
            <a:ext cx="2911113" cy="2911114"/>
          </a:xfrm>
          <a:prstGeom prst="rect">
            <a:avLst/>
          </a:prstGeom>
          <a:noFill/>
        </p:spPr>
      </p:pic>
      <p:pic>
        <p:nvPicPr>
          <p:cNvPr id="19011" name="Picture 579" descr="http://www.mycrunkspace.com/content/graphics/ddf5790b4e33949bb3989389951c9496.jpg"/>
          <p:cNvPicPr>
            <a:picLocks noChangeAspect="1" noChangeArrowheads="1"/>
          </p:cNvPicPr>
          <p:nvPr/>
        </p:nvPicPr>
        <p:blipFill>
          <a:blip r:embed="rId5"/>
          <a:srcRect/>
          <a:stretch>
            <a:fillRect/>
          </a:stretch>
        </p:blipFill>
        <p:spPr bwMode="auto">
          <a:xfrm>
            <a:off x="6248400" y="3117230"/>
            <a:ext cx="2540000" cy="3451484"/>
          </a:xfrm>
          <a:prstGeom prst="rect">
            <a:avLst/>
          </a:prstGeom>
          <a:noFill/>
        </p:spPr>
      </p:pic>
      <p:pic>
        <p:nvPicPr>
          <p:cNvPr id="19013" name="Picture 581" descr="http://www.drvincentgreenwood.com/angerp3.jpg"/>
          <p:cNvPicPr>
            <a:picLocks noChangeAspect="1" noChangeArrowheads="1"/>
          </p:cNvPicPr>
          <p:nvPr/>
        </p:nvPicPr>
        <p:blipFill>
          <a:blip r:embed="rId6"/>
          <a:srcRect/>
          <a:stretch>
            <a:fillRect/>
          </a:stretch>
        </p:blipFill>
        <p:spPr bwMode="auto">
          <a:xfrm>
            <a:off x="5847204" y="3657600"/>
            <a:ext cx="3296796" cy="2911114"/>
          </a:xfrm>
          <a:prstGeom prst="rect">
            <a:avLst/>
          </a:prstGeom>
          <a:noFill/>
        </p:spPr>
      </p:pic>
      <p:pic>
        <p:nvPicPr>
          <p:cNvPr id="19015" name="Picture 583" descr="http://mrbadak.com/wp-content/images/Feb07/deadbody.jpg"/>
          <p:cNvPicPr>
            <a:picLocks noChangeAspect="1" noChangeArrowheads="1"/>
          </p:cNvPicPr>
          <p:nvPr/>
        </p:nvPicPr>
        <p:blipFill>
          <a:blip r:embed="rId7"/>
          <a:srcRect l="13725" b="23617"/>
          <a:stretch>
            <a:fillRect/>
          </a:stretch>
        </p:blipFill>
        <p:spPr bwMode="auto">
          <a:xfrm>
            <a:off x="5791200" y="3657600"/>
            <a:ext cx="3352800" cy="2226296"/>
          </a:xfrm>
          <a:prstGeom prst="rect">
            <a:avLst/>
          </a:prstGeom>
          <a:noFill/>
        </p:spPr>
      </p:pic>
      <p:pic>
        <p:nvPicPr>
          <p:cNvPr id="19017" name="Picture 585" descr="http://www.theonion.com/content/files/images/Rookie-Cop-R.jpg"/>
          <p:cNvPicPr>
            <a:picLocks noChangeAspect="1" noChangeArrowheads="1"/>
          </p:cNvPicPr>
          <p:nvPr/>
        </p:nvPicPr>
        <p:blipFill>
          <a:blip r:embed="rId8"/>
          <a:srcRect/>
          <a:stretch>
            <a:fillRect/>
          </a:stretch>
        </p:blipFill>
        <p:spPr bwMode="auto">
          <a:xfrm>
            <a:off x="5802777" y="3657600"/>
            <a:ext cx="3107299" cy="2355007"/>
          </a:xfrm>
          <a:prstGeom prst="rect">
            <a:avLst/>
          </a:prstGeom>
          <a:noFill/>
        </p:spPr>
      </p:pic>
      <p:pic>
        <p:nvPicPr>
          <p:cNvPr id="19019" name="Picture 587" descr="http://www.images.generallyawesome2.com/photos/funny/photos/funny-frisk.jpg"/>
          <p:cNvPicPr>
            <a:picLocks noChangeAspect="1" noChangeArrowheads="1"/>
          </p:cNvPicPr>
          <p:nvPr/>
        </p:nvPicPr>
        <p:blipFill>
          <a:blip r:embed="rId9"/>
          <a:srcRect t="3706"/>
          <a:stretch>
            <a:fillRect/>
          </a:stretch>
        </p:blipFill>
        <p:spPr bwMode="auto">
          <a:xfrm>
            <a:off x="5791200" y="3657600"/>
            <a:ext cx="3296796" cy="2832737"/>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slide(fromBottom)">
                                      <p:cBhvr>
                                        <p:cTn id="7" dur="500"/>
                                        <p:tgtEl>
                                          <p:spTgt spid="18435">
                                            <p:txEl>
                                              <p:pRg st="1" end="1"/>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19005"/>
                                        </p:tgtEl>
                                        <p:attrNameLst>
                                          <p:attrName>style.visibility</p:attrName>
                                        </p:attrNameLst>
                                      </p:cBhvr>
                                      <p:to>
                                        <p:strVal val="visible"/>
                                      </p:to>
                                    </p:set>
                                    <p:animEffect transition="in" filter="slide(fromBottom)">
                                      <p:cBhvr>
                                        <p:cTn id="10" dur="500"/>
                                        <p:tgtEl>
                                          <p:spTgt spid="19005"/>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animEffect transition="in" filter="slide(fromBottom)">
                                      <p:cBhvr>
                                        <p:cTn id="15" dur="500"/>
                                        <p:tgtEl>
                                          <p:spTgt spid="18435">
                                            <p:txEl>
                                              <p:pRg st="2" end="2"/>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19007"/>
                                        </p:tgtEl>
                                        <p:attrNameLst>
                                          <p:attrName>style.visibility</p:attrName>
                                        </p:attrNameLst>
                                      </p:cBhvr>
                                      <p:to>
                                        <p:strVal val="visible"/>
                                      </p:to>
                                    </p:set>
                                    <p:animEffect transition="in" filter="slide(fromBottom)">
                                      <p:cBhvr>
                                        <p:cTn id="18" dur="500"/>
                                        <p:tgtEl>
                                          <p:spTgt spid="19007"/>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18435">
                                            <p:txEl>
                                              <p:pRg st="4" end="4"/>
                                            </p:txEl>
                                          </p:spTgt>
                                        </p:tgtEl>
                                        <p:attrNameLst>
                                          <p:attrName>style.visibility</p:attrName>
                                        </p:attrNameLst>
                                      </p:cBhvr>
                                      <p:to>
                                        <p:strVal val="visible"/>
                                      </p:to>
                                    </p:set>
                                    <p:animEffect transition="in" filter="slide(fromBottom)">
                                      <p:cBhvr>
                                        <p:cTn id="23" dur="500"/>
                                        <p:tgtEl>
                                          <p:spTgt spid="18435">
                                            <p:txEl>
                                              <p:pRg st="4" end="4"/>
                                            </p:txEl>
                                          </p:spTgt>
                                        </p:tgtEl>
                                      </p:cBhvr>
                                    </p:animEffect>
                                  </p:childTnLst>
                                </p:cTn>
                              </p:par>
                              <p:par>
                                <p:cTn id="24" presetID="12" presetClass="entr" presetSubtype="4" fill="hold" nodeType="withEffect">
                                  <p:stCondLst>
                                    <p:cond delay="0"/>
                                  </p:stCondLst>
                                  <p:childTnLst>
                                    <p:set>
                                      <p:cBhvr>
                                        <p:cTn id="25" dur="1" fill="hold">
                                          <p:stCondLst>
                                            <p:cond delay="0"/>
                                          </p:stCondLst>
                                        </p:cTn>
                                        <p:tgtEl>
                                          <p:spTgt spid="19009"/>
                                        </p:tgtEl>
                                        <p:attrNameLst>
                                          <p:attrName>style.visibility</p:attrName>
                                        </p:attrNameLst>
                                      </p:cBhvr>
                                      <p:to>
                                        <p:strVal val="visible"/>
                                      </p:to>
                                    </p:set>
                                    <p:animEffect transition="in" filter="slide(fromBottom)">
                                      <p:cBhvr>
                                        <p:cTn id="26" dur="500"/>
                                        <p:tgtEl>
                                          <p:spTgt spid="19009"/>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8435">
                                            <p:txEl>
                                              <p:pRg st="5" end="5"/>
                                            </p:txEl>
                                          </p:spTgt>
                                        </p:tgtEl>
                                        <p:attrNameLst>
                                          <p:attrName>style.visibility</p:attrName>
                                        </p:attrNameLst>
                                      </p:cBhvr>
                                      <p:to>
                                        <p:strVal val="visible"/>
                                      </p:to>
                                    </p:set>
                                    <p:animEffect transition="in" filter="slide(fromBottom)">
                                      <p:cBhvr>
                                        <p:cTn id="31" dur="500"/>
                                        <p:tgtEl>
                                          <p:spTgt spid="18435">
                                            <p:txEl>
                                              <p:pRg st="5" end="5"/>
                                            </p:txEl>
                                          </p:spTgt>
                                        </p:tgtEl>
                                      </p:cBhvr>
                                    </p:animEffect>
                                  </p:childTnLst>
                                </p:cTn>
                              </p:par>
                              <p:par>
                                <p:cTn id="32" presetID="12" presetClass="entr" presetSubtype="4" fill="hold" nodeType="withEffect">
                                  <p:stCondLst>
                                    <p:cond delay="0"/>
                                  </p:stCondLst>
                                  <p:childTnLst>
                                    <p:set>
                                      <p:cBhvr>
                                        <p:cTn id="33" dur="1" fill="hold">
                                          <p:stCondLst>
                                            <p:cond delay="0"/>
                                          </p:stCondLst>
                                        </p:cTn>
                                        <p:tgtEl>
                                          <p:spTgt spid="19011"/>
                                        </p:tgtEl>
                                        <p:attrNameLst>
                                          <p:attrName>style.visibility</p:attrName>
                                        </p:attrNameLst>
                                      </p:cBhvr>
                                      <p:to>
                                        <p:strVal val="visible"/>
                                      </p:to>
                                    </p:set>
                                    <p:animEffect transition="in" filter="slide(fromBottom)">
                                      <p:cBhvr>
                                        <p:cTn id="34" dur="500"/>
                                        <p:tgtEl>
                                          <p:spTgt spid="19011"/>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nodeType="clickEffect">
                                  <p:stCondLst>
                                    <p:cond delay="0"/>
                                  </p:stCondLst>
                                  <p:childTnLst>
                                    <p:set>
                                      <p:cBhvr>
                                        <p:cTn id="38" dur="1" fill="hold">
                                          <p:stCondLst>
                                            <p:cond delay="0"/>
                                          </p:stCondLst>
                                        </p:cTn>
                                        <p:tgtEl>
                                          <p:spTgt spid="18435">
                                            <p:txEl>
                                              <p:pRg st="6" end="6"/>
                                            </p:txEl>
                                          </p:spTgt>
                                        </p:tgtEl>
                                        <p:attrNameLst>
                                          <p:attrName>style.visibility</p:attrName>
                                        </p:attrNameLst>
                                      </p:cBhvr>
                                      <p:to>
                                        <p:strVal val="visible"/>
                                      </p:to>
                                    </p:set>
                                    <p:animEffect transition="in" filter="slide(fromBottom)">
                                      <p:cBhvr>
                                        <p:cTn id="39" dur="500"/>
                                        <p:tgtEl>
                                          <p:spTgt spid="18435">
                                            <p:txEl>
                                              <p:pRg st="6" end="6"/>
                                            </p:txEl>
                                          </p:spTgt>
                                        </p:tgtEl>
                                      </p:cBhvr>
                                    </p:animEffect>
                                  </p:childTnLst>
                                </p:cTn>
                              </p:par>
                              <p:par>
                                <p:cTn id="40" presetID="12" presetClass="entr" presetSubtype="4" fill="hold" nodeType="withEffect">
                                  <p:stCondLst>
                                    <p:cond delay="0"/>
                                  </p:stCondLst>
                                  <p:childTnLst>
                                    <p:set>
                                      <p:cBhvr>
                                        <p:cTn id="41" dur="1" fill="hold">
                                          <p:stCondLst>
                                            <p:cond delay="0"/>
                                          </p:stCondLst>
                                        </p:cTn>
                                        <p:tgtEl>
                                          <p:spTgt spid="19013"/>
                                        </p:tgtEl>
                                        <p:attrNameLst>
                                          <p:attrName>style.visibility</p:attrName>
                                        </p:attrNameLst>
                                      </p:cBhvr>
                                      <p:to>
                                        <p:strVal val="visible"/>
                                      </p:to>
                                    </p:set>
                                    <p:animEffect transition="in" filter="slide(fromBottom)">
                                      <p:cBhvr>
                                        <p:cTn id="42" dur="500"/>
                                        <p:tgtEl>
                                          <p:spTgt spid="19013"/>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nodeType="clickEffect">
                                  <p:stCondLst>
                                    <p:cond delay="0"/>
                                  </p:stCondLst>
                                  <p:childTnLst>
                                    <p:set>
                                      <p:cBhvr>
                                        <p:cTn id="46" dur="1" fill="hold">
                                          <p:stCondLst>
                                            <p:cond delay="0"/>
                                          </p:stCondLst>
                                        </p:cTn>
                                        <p:tgtEl>
                                          <p:spTgt spid="18435">
                                            <p:txEl>
                                              <p:pRg st="8" end="8"/>
                                            </p:txEl>
                                          </p:spTgt>
                                        </p:tgtEl>
                                        <p:attrNameLst>
                                          <p:attrName>style.visibility</p:attrName>
                                        </p:attrNameLst>
                                      </p:cBhvr>
                                      <p:to>
                                        <p:strVal val="visible"/>
                                      </p:to>
                                    </p:set>
                                    <p:animEffect transition="in" filter="slide(fromBottom)">
                                      <p:cBhvr>
                                        <p:cTn id="47" dur="500"/>
                                        <p:tgtEl>
                                          <p:spTgt spid="18435">
                                            <p:txEl>
                                              <p:pRg st="8" end="8"/>
                                            </p:txEl>
                                          </p:spTgt>
                                        </p:tgtEl>
                                      </p:cBhvr>
                                    </p:animEffect>
                                  </p:childTnLst>
                                </p:cTn>
                              </p:par>
                              <p:par>
                                <p:cTn id="48" presetID="12" presetClass="entr" presetSubtype="4" fill="hold" nodeType="withEffect">
                                  <p:stCondLst>
                                    <p:cond delay="0"/>
                                  </p:stCondLst>
                                  <p:childTnLst>
                                    <p:set>
                                      <p:cBhvr>
                                        <p:cTn id="49" dur="1" fill="hold">
                                          <p:stCondLst>
                                            <p:cond delay="0"/>
                                          </p:stCondLst>
                                        </p:cTn>
                                        <p:tgtEl>
                                          <p:spTgt spid="19015"/>
                                        </p:tgtEl>
                                        <p:attrNameLst>
                                          <p:attrName>style.visibility</p:attrName>
                                        </p:attrNameLst>
                                      </p:cBhvr>
                                      <p:to>
                                        <p:strVal val="visible"/>
                                      </p:to>
                                    </p:set>
                                    <p:animEffect transition="in" filter="slide(fromBottom)">
                                      <p:cBhvr>
                                        <p:cTn id="50" dur="500"/>
                                        <p:tgtEl>
                                          <p:spTgt spid="19015"/>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18435">
                                            <p:txEl>
                                              <p:pRg st="9" end="9"/>
                                            </p:txEl>
                                          </p:spTgt>
                                        </p:tgtEl>
                                        <p:attrNameLst>
                                          <p:attrName>style.visibility</p:attrName>
                                        </p:attrNameLst>
                                      </p:cBhvr>
                                      <p:to>
                                        <p:strVal val="visible"/>
                                      </p:to>
                                    </p:set>
                                    <p:animEffect transition="in" filter="slide(fromBottom)">
                                      <p:cBhvr>
                                        <p:cTn id="55" dur="500"/>
                                        <p:tgtEl>
                                          <p:spTgt spid="18435">
                                            <p:txEl>
                                              <p:pRg st="9" end="9"/>
                                            </p:txEl>
                                          </p:spTgt>
                                        </p:tgtEl>
                                      </p:cBhvr>
                                    </p:animEffect>
                                  </p:childTnLst>
                                </p:cTn>
                              </p:par>
                              <p:par>
                                <p:cTn id="56" presetID="12" presetClass="entr" presetSubtype="4" fill="hold" nodeType="withEffect">
                                  <p:stCondLst>
                                    <p:cond delay="0"/>
                                  </p:stCondLst>
                                  <p:childTnLst>
                                    <p:set>
                                      <p:cBhvr>
                                        <p:cTn id="57" dur="1" fill="hold">
                                          <p:stCondLst>
                                            <p:cond delay="0"/>
                                          </p:stCondLst>
                                        </p:cTn>
                                        <p:tgtEl>
                                          <p:spTgt spid="19017"/>
                                        </p:tgtEl>
                                        <p:attrNameLst>
                                          <p:attrName>style.visibility</p:attrName>
                                        </p:attrNameLst>
                                      </p:cBhvr>
                                      <p:to>
                                        <p:strVal val="visible"/>
                                      </p:to>
                                    </p:set>
                                    <p:animEffect transition="in" filter="slide(fromBottom)">
                                      <p:cBhvr>
                                        <p:cTn id="58" dur="500"/>
                                        <p:tgtEl>
                                          <p:spTgt spid="19017"/>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nodeType="clickEffect">
                                  <p:stCondLst>
                                    <p:cond delay="0"/>
                                  </p:stCondLst>
                                  <p:childTnLst>
                                    <p:set>
                                      <p:cBhvr>
                                        <p:cTn id="62" dur="1" fill="hold">
                                          <p:stCondLst>
                                            <p:cond delay="0"/>
                                          </p:stCondLst>
                                        </p:cTn>
                                        <p:tgtEl>
                                          <p:spTgt spid="18435">
                                            <p:txEl>
                                              <p:pRg st="10" end="10"/>
                                            </p:txEl>
                                          </p:spTgt>
                                        </p:tgtEl>
                                        <p:attrNameLst>
                                          <p:attrName>style.visibility</p:attrName>
                                        </p:attrNameLst>
                                      </p:cBhvr>
                                      <p:to>
                                        <p:strVal val="visible"/>
                                      </p:to>
                                    </p:set>
                                    <p:animEffect transition="in" filter="slide(fromBottom)">
                                      <p:cBhvr>
                                        <p:cTn id="63" dur="500"/>
                                        <p:tgtEl>
                                          <p:spTgt spid="18435">
                                            <p:txEl>
                                              <p:pRg st="10" end="10"/>
                                            </p:txEl>
                                          </p:spTgt>
                                        </p:tgtEl>
                                      </p:cBhvr>
                                    </p:animEffect>
                                  </p:childTnLst>
                                </p:cTn>
                              </p:par>
                              <p:par>
                                <p:cTn id="64" presetID="12" presetClass="entr" presetSubtype="4" fill="hold" nodeType="withEffect">
                                  <p:stCondLst>
                                    <p:cond delay="0"/>
                                  </p:stCondLst>
                                  <p:childTnLst>
                                    <p:set>
                                      <p:cBhvr>
                                        <p:cTn id="65" dur="1" fill="hold">
                                          <p:stCondLst>
                                            <p:cond delay="0"/>
                                          </p:stCondLst>
                                        </p:cTn>
                                        <p:tgtEl>
                                          <p:spTgt spid="19019"/>
                                        </p:tgtEl>
                                        <p:attrNameLst>
                                          <p:attrName>style.visibility</p:attrName>
                                        </p:attrNameLst>
                                      </p:cBhvr>
                                      <p:to>
                                        <p:strVal val="visible"/>
                                      </p:to>
                                    </p:set>
                                    <p:animEffect transition="in" filter="slide(fromBottom)">
                                      <p:cBhvr>
                                        <p:cTn id="66" dur="500"/>
                                        <p:tgtEl>
                                          <p:spTgt spid="19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2133600" y="228600"/>
            <a:ext cx="6705600" cy="1143000"/>
          </a:xfrm>
        </p:spPr>
        <p:txBody>
          <a:bodyPr/>
          <a:lstStyle/>
          <a:p>
            <a:r>
              <a:rPr lang="en-US" sz="4000" dirty="0">
                <a:solidFill>
                  <a:srgbClr val="FF0000"/>
                </a:solidFill>
                <a:latin typeface="Arial Black" pitchFamily="34" charset="0"/>
              </a:rPr>
              <a:t>CRIME SCENE TEAM</a:t>
            </a:r>
          </a:p>
        </p:txBody>
      </p:sp>
      <p:sp>
        <p:nvSpPr>
          <p:cNvPr id="80899" name="Rectangle 3"/>
          <p:cNvSpPr>
            <a:spLocks noGrp="1" noChangeArrowheads="1"/>
          </p:cNvSpPr>
          <p:nvPr>
            <p:ph type="body" idx="1"/>
          </p:nvPr>
        </p:nvSpPr>
        <p:spPr>
          <a:xfrm>
            <a:off x="304800" y="2133600"/>
            <a:ext cx="7543800" cy="3657600"/>
          </a:xfrm>
        </p:spPr>
        <p:txBody>
          <a:bodyPr/>
          <a:lstStyle/>
          <a:p>
            <a:pPr>
              <a:buClr>
                <a:schemeClr val="tx2"/>
              </a:buClr>
              <a:buFont typeface="Wingdings" pitchFamily="2" charset="2"/>
              <a:buChar char="§"/>
            </a:pPr>
            <a:r>
              <a:rPr lang="en-US" sz="2800" dirty="0">
                <a:latin typeface="Arial" charset="0"/>
              </a:rPr>
              <a:t>A group of professional investigators, each trained in a variety of special disciplines.</a:t>
            </a:r>
          </a:p>
          <a:p>
            <a:pPr>
              <a:buClr>
                <a:schemeClr val="tx2"/>
              </a:buClr>
              <a:buFont typeface="Wingdings" pitchFamily="2" charset="2"/>
              <a:buChar char="§"/>
            </a:pPr>
            <a:r>
              <a:rPr lang="en-US" sz="2800" u="sng" dirty="0">
                <a:solidFill>
                  <a:srgbClr val="7030A0"/>
                </a:solidFill>
                <a:latin typeface="Arial" charset="0"/>
              </a:rPr>
              <a:t>Team Members</a:t>
            </a:r>
          </a:p>
          <a:p>
            <a:pPr lvl="1">
              <a:buFont typeface="Wingdings" pitchFamily="2" charset="2"/>
              <a:buChar char="§"/>
            </a:pPr>
            <a:r>
              <a:rPr lang="en-US" sz="2400" dirty="0">
                <a:solidFill>
                  <a:srgbClr val="000099"/>
                </a:solidFill>
                <a:latin typeface="Arial" charset="0"/>
              </a:rPr>
              <a:t>First Police Officer on the scene</a:t>
            </a:r>
          </a:p>
          <a:p>
            <a:pPr lvl="1">
              <a:buFont typeface="Wingdings" pitchFamily="2" charset="2"/>
              <a:buChar char="§"/>
            </a:pPr>
            <a:r>
              <a:rPr lang="en-US" sz="2400" dirty="0">
                <a:solidFill>
                  <a:srgbClr val="000099"/>
                </a:solidFill>
                <a:latin typeface="Arial" charset="0"/>
              </a:rPr>
              <a:t>Medics (if necessary)</a:t>
            </a:r>
          </a:p>
          <a:p>
            <a:pPr lvl="1">
              <a:buFont typeface="Wingdings" pitchFamily="2" charset="2"/>
              <a:buChar char="§"/>
            </a:pPr>
            <a:r>
              <a:rPr lang="en-US" sz="2400" dirty="0">
                <a:solidFill>
                  <a:srgbClr val="000099"/>
                </a:solidFill>
                <a:latin typeface="Arial" charset="0"/>
              </a:rPr>
              <a:t>Investigator(s)</a:t>
            </a:r>
          </a:p>
          <a:p>
            <a:pPr lvl="1">
              <a:buFont typeface="Wingdings" pitchFamily="2" charset="2"/>
              <a:buChar char="§"/>
            </a:pPr>
            <a:r>
              <a:rPr lang="en-US" sz="2400" dirty="0">
                <a:solidFill>
                  <a:srgbClr val="000099"/>
                </a:solidFill>
                <a:latin typeface="Arial" charset="0"/>
              </a:rPr>
              <a:t>Medical Examiner (if necessary)</a:t>
            </a:r>
          </a:p>
          <a:p>
            <a:pPr lvl="1">
              <a:buFont typeface="Wingdings" pitchFamily="2" charset="2"/>
              <a:buChar char="§"/>
            </a:pPr>
            <a:r>
              <a:rPr lang="en-US" sz="2400" dirty="0">
                <a:solidFill>
                  <a:srgbClr val="000099"/>
                </a:solidFill>
                <a:latin typeface="Arial" charset="0"/>
              </a:rPr>
              <a:t>Photographer </a:t>
            </a:r>
          </a:p>
          <a:p>
            <a:pPr lvl="1">
              <a:buFont typeface="Wingdings" pitchFamily="2" charset="2"/>
              <a:buChar char="§"/>
            </a:pPr>
            <a:r>
              <a:rPr lang="en-US" sz="2400" dirty="0">
                <a:solidFill>
                  <a:srgbClr val="000099"/>
                </a:solidFill>
                <a:latin typeface="Arial" charset="0"/>
              </a:rPr>
              <a:t>Lab Experts</a:t>
            </a:r>
          </a:p>
        </p:txBody>
      </p:sp>
      <p:pic>
        <p:nvPicPr>
          <p:cNvPr id="20484" name="Picture 4" descr="http://b3.ac-images.myspacecdn.com/00807/33/46/807896433_s.gif"/>
          <p:cNvPicPr>
            <a:picLocks noChangeAspect="1" noChangeArrowheads="1" noCrop="1"/>
          </p:cNvPicPr>
          <p:nvPr/>
        </p:nvPicPr>
        <p:blipFill>
          <a:blip r:embed="rId2"/>
          <a:srcRect/>
          <a:stretch>
            <a:fillRect/>
          </a:stretch>
        </p:blipFill>
        <p:spPr bwMode="auto">
          <a:xfrm>
            <a:off x="6318250" y="3200400"/>
            <a:ext cx="2286334" cy="1930682"/>
          </a:xfrm>
          <a:prstGeom prst="rect">
            <a:avLst/>
          </a:prstGeom>
          <a:noFill/>
        </p:spPr>
      </p:pic>
      <p:pic>
        <p:nvPicPr>
          <p:cNvPr id="20486" name="Picture 6" descr="http://www.trurofirerescue.org/_borders/ambulance%20animation.gif"/>
          <p:cNvPicPr>
            <a:picLocks noChangeAspect="1" noChangeArrowheads="1" noCrop="1"/>
          </p:cNvPicPr>
          <p:nvPr/>
        </p:nvPicPr>
        <p:blipFill>
          <a:blip r:embed="rId3"/>
          <a:srcRect/>
          <a:stretch>
            <a:fillRect/>
          </a:stretch>
        </p:blipFill>
        <p:spPr bwMode="auto">
          <a:xfrm>
            <a:off x="6318250" y="3200400"/>
            <a:ext cx="2286334" cy="2092342"/>
          </a:xfrm>
          <a:prstGeom prst="rect">
            <a:avLst/>
          </a:prstGeom>
          <a:noFill/>
        </p:spPr>
      </p:pic>
      <p:pic>
        <p:nvPicPr>
          <p:cNvPr id="20488" name="Picture 8" descr="http://media.2theadvocate.com/images/la+crime+rating+031908.jpg"/>
          <p:cNvPicPr>
            <a:picLocks noChangeAspect="1" noChangeArrowheads="1"/>
          </p:cNvPicPr>
          <p:nvPr/>
        </p:nvPicPr>
        <p:blipFill>
          <a:blip r:embed="rId4"/>
          <a:srcRect/>
          <a:stretch>
            <a:fillRect/>
          </a:stretch>
        </p:blipFill>
        <p:spPr bwMode="auto">
          <a:xfrm>
            <a:off x="5684915" y="3200400"/>
            <a:ext cx="3154285" cy="2092342"/>
          </a:xfrm>
          <a:prstGeom prst="rect">
            <a:avLst/>
          </a:prstGeom>
          <a:noFill/>
        </p:spPr>
      </p:pic>
      <p:pic>
        <p:nvPicPr>
          <p:cNvPr id="20490" name="Picture 10" descr="http://graphics8.nytimes.com/images/2007/08/25/nyregion/lukash600.jpg"/>
          <p:cNvPicPr>
            <a:picLocks noChangeAspect="1" noChangeArrowheads="1"/>
          </p:cNvPicPr>
          <p:nvPr/>
        </p:nvPicPr>
        <p:blipFill>
          <a:blip r:embed="rId5"/>
          <a:srcRect l="7843" r="11765"/>
          <a:stretch>
            <a:fillRect/>
          </a:stretch>
        </p:blipFill>
        <p:spPr bwMode="auto">
          <a:xfrm>
            <a:off x="5539545" y="3200400"/>
            <a:ext cx="3604455" cy="2092342"/>
          </a:xfrm>
          <a:prstGeom prst="rect">
            <a:avLst/>
          </a:prstGeom>
          <a:noFill/>
        </p:spPr>
      </p:pic>
      <p:pic>
        <p:nvPicPr>
          <p:cNvPr id="20492" name="Picture 12" descr="http://www.fotosearch.com/comp/BDX/BDX193/police-crime-scene_~bxp35707.jpg"/>
          <p:cNvPicPr>
            <a:picLocks noChangeAspect="1" noChangeArrowheads="1"/>
          </p:cNvPicPr>
          <p:nvPr/>
        </p:nvPicPr>
        <p:blipFill>
          <a:blip r:embed="rId6"/>
          <a:srcRect t="20221" b="11889"/>
          <a:stretch>
            <a:fillRect/>
          </a:stretch>
        </p:blipFill>
        <p:spPr bwMode="auto">
          <a:xfrm>
            <a:off x="5684915" y="3146011"/>
            <a:ext cx="2919669" cy="2146731"/>
          </a:xfrm>
          <a:prstGeom prst="rect">
            <a:avLst/>
          </a:prstGeom>
          <a:noFill/>
        </p:spPr>
      </p:pic>
      <p:pic>
        <p:nvPicPr>
          <p:cNvPr id="20494" name="Picture 14" descr="http://webpages.csus.edu/~sac74565/images/macdrevan.jpg"/>
          <p:cNvPicPr>
            <a:picLocks noChangeAspect="1" noChangeArrowheads="1"/>
          </p:cNvPicPr>
          <p:nvPr/>
        </p:nvPicPr>
        <p:blipFill>
          <a:blip r:embed="rId7"/>
          <a:srcRect/>
          <a:stretch>
            <a:fillRect/>
          </a:stretch>
        </p:blipFill>
        <p:spPr bwMode="auto">
          <a:xfrm>
            <a:off x="5539545" y="3066525"/>
            <a:ext cx="3604455" cy="3072798"/>
          </a:xfrm>
          <a:prstGeom prst="rect">
            <a:avLst/>
          </a:prstGeom>
          <a:noFill/>
        </p:spPr>
      </p:pic>
      <p:sp>
        <p:nvSpPr>
          <p:cNvPr id="10" name="TextBox 9"/>
          <p:cNvSpPr txBox="1"/>
          <p:nvPr/>
        </p:nvSpPr>
        <p:spPr>
          <a:xfrm>
            <a:off x="533400" y="4161586"/>
            <a:ext cx="4648200" cy="1938992"/>
          </a:xfrm>
          <a:prstGeom prst="rect">
            <a:avLst/>
          </a:prstGeom>
          <a:noFill/>
        </p:spPr>
        <p:txBody>
          <a:bodyPr wrap="square" rtlCol="0">
            <a:spAutoFit/>
          </a:bodyPr>
          <a:lstStyle/>
          <a:p>
            <a:r>
              <a:rPr lang="en-US" sz="4000" dirty="0" smtClean="0"/>
              <a:t>1</a:t>
            </a:r>
            <a:r>
              <a:rPr lang="en-US" sz="4000" baseline="30000" dirty="0" smtClean="0"/>
              <a:t>st</a:t>
            </a:r>
            <a:r>
              <a:rPr lang="en-US" sz="4000" dirty="0" smtClean="0"/>
              <a:t> official on scene is usually a police officer</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80899">
                                            <p:txEl>
                                              <p:pRg st="2" end="2"/>
                                            </p:txEl>
                                          </p:spTgt>
                                        </p:tgtEl>
                                        <p:attrNameLst>
                                          <p:attrName>style.visibility</p:attrName>
                                        </p:attrNameLst>
                                      </p:cBhvr>
                                      <p:to>
                                        <p:strVal val="visible"/>
                                      </p:to>
                                    </p:set>
                                    <p:anim calcmode="lin" valueType="num">
                                      <p:cBhvr additive="base">
                                        <p:cTn id="7" dur="5000" fill="hold"/>
                                        <p:tgtEl>
                                          <p:spTgt spid="80899">
                                            <p:txEl>
                                              <p:pRg st="2" end="2"/>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80899">
                                            <p:txEl>
                                              <p:pRg st="2" end="2"/>
                                            </p:txEl>
                                          </p:spTgt>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2048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10"/>
                                        </p:tgtEl>
                                        <p:attrNameLst>
                                          <p:attrName>ppt_x</p:attrName>
                                        </p:attrNameLst>
                                      </p:cBhvr>
                                      <p:tavLst>
                                        <p:tav tm="0">
                                          <p:val>
                                            <p:strVal val="ppt_x"/>
                                          </p:val>
                                        </p:tav>
                                        <p:tav tm="100000">
                                          <p:val>
                                            <p:strVal val="ppt_x"/>
                                          </p:val>
                                        </p:tav>
                                      </p:tavLst>
                                    </p:anim>
                                    <p:anim calcmode="lin" valueType="num">
                                      <p:cBhvr additive="base">
                                        <p:cTn id="17" dur="500"/>
                                        <p:tgtEl>
                                          <p:spTgt spid="10"/>
                                        </p:tgtEl>
                                        <p:attrNameLst>
                                          <p:attrName>ppt_y</p:attrName>
                                        </p:attrNameLst>
                                      </p:cBhvr>
                                      <p:tavLst>
                                        <p:tav tm="0">
                                          <p:val>
                                            <p:strVal val="ppt_y"/>
                                          </p:val>
                                        </p:tav>
                                        <p:tav tm="100000">
                                          <p:val>
                                            <p:strVal val="1+ppt_h/2"/>
                                          </p:val>
                                        </p:tav>
                                      </p:tavLst>
                                    </p:anim>
                                    <p:set>
                                      <p:cBhvr>
                                        <p:cTn id="18" dur="1" fill="hold">
                                          <p:stCondLst>
                                            <p:cond delay="499"/>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nodeType="clickEffect">
                                  <p:stCondLst>
                                    <p:cond delay="0"/>
                                  </p:stCondLst>
                                  <p:childTnLst>
                                    <p:set>
                                      <p:cBhvr>
                                        <p:cTn id="22" dur="1" fill="hold">
                                          <p:stCondLst>
                                            <p:cond delay="0"/>
                                          </p:stCondLst>
                                        </p:cTn>
                                        <p:tgtEl>
                                          <p:spTgt spid="80899">
                                            <p:txEl>
                                              <p:pRg st="3" end="3"/>
                                            </p:txEl>
                                          </p:spTgt>
                                        </p:tgtEl>
                                        <p:attrNameLst>
                                          <p:attrName>style.visibility</p:attrName>
                                        </p:attrNameLst>
                                      </p:cBhvr>
                                      <p:to>
                                        <p:strVal val="visible"/>
                                      </p:to>
                                    </p:set>
                                    <p:anim calcmode="lin" valueType="num">
                                      <p:cBhvr additive="base">
                                        <p:cTn id="23" dur="5000" fill="hold"/>
                                        <p:tgtEl>
                                          <p:spTgt spid="80899">
                                            <p:txEl>
                                              <p:pRg st="3" end="3"/>
                                            </p:txEl>
                                          </p:spTgt>
                                        </p:tgtEl>
                                        <p:attrNameLst>
                                          <p:attrName>ppt_x</p:attrName>
                                        </p:attrNameLst>
                                      </p:cBhvr>
                                      <p:tavLst>
                                        <p:tav tm="0">
                                          <p:val>
                                            <p:strVal val="#ppt_x"/>
                                          </p:val>
                                        </p:tav>
                                        <p:tav tm="100000">
                                          <p:val>
                                            <p:strVal val="#ppt_x"/>
                                          </p:val>
                                        </p:tav>
                                      </p:tavLst>
                                    </p:anim>
                                    <p:anim calcmode="lin" valueType="num">
                                      <p:cBhvr additive="base">
                                        <p:cTn id="24" dur="5000" fill="hold"/>
                                        <p:tgtEl>
                                          <p:spTgt spid="80899">
                                            <p:txEl>
                                              <p:pRg st="3" end="3"/>
                                            </p:txEl>
                                          </p:spTgt>
                                        </p:tgtEl>
                                        <p:attrNameLst>
                                          <p:attrName>ppt_y</p:attrName>
                                        </p:attrNameLst>
                                      </p:cBhvr>
                                      <p:tavLst>
                                        <p:tav tm="0">
                                          <p:val>
                                            <p:strVal val="1+#ppt_h/2"/>
                                          </p:val>
                                        </p:tav>
                                        <p:tav tm="100000">
                                          <p:val>
                                            <p:strVal val="#ppt_y"/>
                                          </p:val>
                                        </p:tav>
                                      </p:tavLst>
                                    </p:anim>
                                  </p:childTnLst>
                                </p:cTn>
                              </p:par>
                              <p:par>
                                <p:cTn id="25" presetID="1" presetClass="entr" presetSubtype="0" fill="hold" nodeType="withEffect">
                                  <p:stCondLst>
                                    <p:cond delay="0"/>
                                  </p:stCondLst>
                                  <p:childTnLst>
                                    <p:set>
                                      <p:cBhvr>
                                        <p:cTn id="26" dur="1" fill="hold">
                                          <p:stCondLst>
                                            <p:cond delay="0"/>
                                          </p:stCondLst>
                                        </p:cTn>
                                        <p:tgtEl>
                                          <p:spTgt spid="2048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nodeType="clickEffect">
                                  <p:stCondLst>
                                    <p:cond delay="0"/>
                                  </p:stCondLst>
                                  <p:childTnLst>
                                    <p:set>
                                      <p:cBhvr>
                                        <p:cTn id="30" dur="1" fill="hold">
                                          <p:stCondLst>
                                            <p:cond delay="0"/>
                                          </p:stCondLst>
                                        </p:cTn>
                                        <p:tgtEl>
                                          <p:spTgt spid="80899">
                                            <p:txEl>
                                              <p:pRg st="4" end="4"/>
                                            </p:txEl>
                                          </p:spTgt>
                                        </p:tgtEl>
                                        <p:attrNameLst>
                                          <p:attrName>style.visibility</p:attrName>
                                        </p:attrNameLst>
                                      </p:cBhvr>
                                      <p:to>
                                        <p:strVal val="visible"/>
                                      </p:to>
                                    </p:set>
                                    <p:anim calcmode="lin" valueType="num">
                                      <p:cBhvr additive="base">
                                        <p:cTn id="31" dur="5000" fill="hold"/>
                                        <p:tgtEl>
                                          <p:spTgt spid="80899">
                                            <p:txEl>
                                              <p:pRg st="4" end="4"/>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80899">
                                            <p:txEl>
                                              <p:pRg st="4" end="4"/>
                                            </p:txEl>
                                          </p:spTgt>
                                        </p:tgtEl>
                                        <p:attrNameLst>
                                          <p:attrName>ppt_y</p:attrName>
                                        </p:attrNameLst>
                                      </p:cBhvr>
                                      <p:tavLst>
                                        <p:tav tm="0">
                                          <p:val>
                                            <p:strVal val="1+#ppt_h/2"/>
                                          </p:val>
                                        </p:tav>
                                        <p:tav tm="100000">
                                          <p:val>
                                            <p:strVal val="#ppt_y"/>
                                          </p:val>
                                        </p:tav>
                                      </p:tavLst>
                                    </p:anim>
                                  </p:childTnLst>
                                </p:cTn>
                              </p:par>
                              <p:par>
                                <p:cTn id="33" presetID="1" presetClass="entr" presetSubtype="0" fill="hold" nodeType="withEffect">
                                  <p:stCondLst>
                                    <p:cond delay="0"/>
                                  </p:stCondLst>
                                  <p:childTnLst>
                                    <p:set>
                                      <p:cBhvr>
                                        <p:cTn id="34" dur="1" fill="hold">
                                          <p:stCondLst>
                                            <p:cond delay="0"/>
                                          </p:stCondLst>
                                        </p:cTn>
                                        <p:tgtEl>
                                          <p:spTgt spid="2048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7" presetClass="entr" presetSubtype="4" fill="hold" nodeType="clickEffect">
                                  <p:stCondLst>
                                    <p:cond delay="0"/>
                                  </p:stCondLst>
                                  <p:childTnLst>
                                    <p:set>
                                      <p:cBhvr>
                                        <p:cTn id="38" dur="1" fill="hold">
                                          <p:stCondLst>
                                            <p:cond delay="0"/>
                                          </p:stCondLst>
                                        </p:cTn>
                                        <p:tgtEl>
                                          <p:spTgt spid="80899">
                                            <p:txEl>
                                              <p:pRg st="5" end="5"/>
                                            </p:txEl>
                                          </p:spTgt>
                                        </p:tgtEl>
                                        <p:attrNameLst>
                                          <p:attrName>style.visibility</p:attrName>
                                        </p:attrNameLst>
                                      </p:cBhvr>
                                      <p:to>
                                        <p:strVal val="visible"/>
                                      </p:to>
                                    </p:set>
                                    <p:anim calcmode="lin" valueType="num">
                                      <p:cBhvr additive="base">
                                        <p:cTn id="39" dur="5000" fill="hold"/>
                                        <p:tgtEl>
                                          <p:spTgt spid="80899">
                                            <p:txEl>
                                              <p:pRg st="5" end="5"/>
                                            </p:txEl>
                                          </p:spTgt>
                                        </p:tgtEl>
                                        <p:attrNameLst>
                                          <p:attrName>ppt_x</p:attrName>
                                        </p:attrNameLst>
                                      </p:cBhvr>
                                      <p:tavLst>
                                        <p:tav tm="0">
                                          <p:val>
                                            <p:strVal val="#ppt_x"/>
                                          </p:val>
                                        </p:tav>
                                        <p:tav tm="100000">
                                          <p:val>
                                            <p:strVal val="#ppt_x"/>
                                          </p:val>
                                        </p:tav>
                                      </p:tavLst>
                                    </p:anim>
                                    <p:anim calcmode="lin" valueType="num">
                                      <p:cBhvr additive="base">
                                        <p:cTn id="40" dur="5000" fill="hold"/>
                                        <p:tgtEl>
                                          <p:spTgt spid="80899">
                                            <p:txEl>
                                              <p:pRg st="5" end="5"/>
                                            </p:txEl>
                                          </p:spTgt>
                                        </p:tgtEl>
                                        <p:attrNameLst>
                                          <p:attrName>ppt_y</p:attrName>
                                        </p:attrNameLst>
                                      </p:cBhvr>
                                      <p:tavLst>
                                        <p:tav tm="0">
                                          <p:val>
                                            <p:strVal val="1+#ppt_h/2"/>
                                          </p:val>
                                        </p:tav>
                                        <p:tav tm="100000">
                                          <p:val>
                                            <p:strVal val="#ppt_y"/>
                                          </p:val>
                                        </p:tav>
                                      </p:tavLst>
                                    </p:anim>
                                  </p:childTnLst>
                                </p:cTn>
                              </p:par>
                              <p:par>
                                <p:cTn id="41" presetID="1" presetClass="entr" presetSubtype="0" fill="hold" nodeType="withEffect">
                                  <p:stCondLst>
                                    <p:cond delay="0"/>
                                  </p:stCondLst>
                                  <p:childTnLst>
                                    <p:set>
                                      <p:cBhvr>
                                        <p:cTn id="42" dur="1" fill="hold">
                                          <p:stCondLst>
                                            <p:cond delay="0"/>
                                          </p:stCondLst>
                                        </p:cTn>
                                        <p:tgtEl>
                                          <p:spTgt spid="2049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7" presetClass="entr" presetSubtype="4" fill="hold" nodeType="clickEffect">
                                  <p:stCondLst>
                                    <p:cond delay="0"/>
                                  </p:stCondLst>
                                  <p:childTnLst>
                                    <p:set>
                                      <p:cBhvr>
                                        <p:cTn id="46" dur="1" fill="hold">
                                          <p:stCondLst>
                                            <p:cond delay="0"/>
                                          </p:stCondLst>
                                        </p:cTn>
                                        <p:tgtEl>
                                          <p:spTgt spid="80899">
                                            <p:txEl>
                                              <p:pRg st="6" end="6"/>
                                            </p:txEl>
                                          </p:spTgt>
                                        </p:tgtEl>
                                        <p:attrNameLst>
                                          <p:attrName>style.visibility</p:attrName>
                                        </p:attrNameLst>
                                      </p:cBhvr>
                                      <p:to>
                                        <p:strVal val="visible"/>
                                      </p:to>
                                    </p:set>
                                    <p:anim calcmode="lin" valueType="num">
                                      <p:cBhvr additive="base">
                                        <p:cTn id="47" dur="5000" fill="hold"/>
                                        <p:tgtEl>
                                          <p:spTgt spid="80899">
                                            <p:txEl>
                                              <p:pRg st="6" end="6"/>
                                            </p:txEl>
                                          </p:spTgt>
                                        </p:tgtEl>
                                        <p:attrNameLst>
                                          <p:attrName>ppt_x</p:attrName>
                                        </p:attrNameLst>
                                      </p:cBhvr>
                                      <p:tavLst>
                                        <p:tav tm="0">
                                          <p:val>
                                            <p:strVal val="#ppt_x"/>
                                          </p:val>
                                        </p:tav>
                                        <p:tav tm="100000">
                                          <p:val>
                                            <p:strVal val="#ppt_x"/>
                                          </p:val>
                                        </p:tav>
                                      </p:tavLst>
                                    </p:anim>
                                    <p:anim calcmode="lin" valueType="num">
                                      <p:cBhvr additive="base">
                                        <p:cTn id="48" dur="5000" fill="hold"/>
                                        <p:tgtEl>
                                          <p:spTgt spid="80899">
                                            <p:txEl>
                                              <p:pRg st="6" end="6"/>
                                            </p:txEl>
                                          </p:spTgt>
                                        </p:tgtEl>
                                        <p:attrNameLst>
                                          <p:attrName>ppt_y</p:attrName>
                                        </p:attrNameLst>
                                      </p:cBhvr>
                                      <p:tavLst>
                                        <p:tav tm="0">
                                          <p:val>
                                            <p:strVal val="1+#ppt_h/2"/>
                                          </p:val>
                                        </p:tav>
                                        <p:tav tm="100000">
                                          <p:val>
                                            <p:strVal val="#ppt_y"/>
                                          </p:val>
                                        </p:tav>
                                      </p:tavLst>
                                    </p:anim>
                                  </p:childTnLst>
                                </p:cTn>
                              </p:par>
                              <p:par>
                                <p:cTn id="49" presetID="1" presetClass="entr" presetSubtype="0" fill="hold" nodeType="withEffect">
                                  <p:stCondLst>
                                    <p:cond delay="0"/>
                                  </p:stCondLst>
                                  <p:childTnLst>
                                    <p:set>
                                      <p:cBhvr>
                                        <p:cTn id="50" dur="1" fill="hold">
                                          <p:stCondLst>
                                            <p:cond delay="0"/>
                                          </p:stCondLst>
                                        </p:cTn>
                                        <p:tgtEl>
                                          <p:spTgt spid="2049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7" presetClass="entr" presetSubtype="4" fill="hold" nodeType="clickEffect">
                                  <p:stCondLst>
                                    <p:cond delay="0"/>
                                  </p:stCondLst>
                                  <p:childTnLst>
                                    <p:set>
                                      <p:cBhvr>
                                        <p:cTn id="54" dur="1" fill="hold">
                                          <p:stCondLst>
                                            <p:cond delay="0"/>
                                          </p:stCondLst>
                                        </p:cTn>
                                        <p:tgtEl>
                                          <p:spTgt spid="80899">
                                            <p:txEl>
                                              <p:pRg st="7" end="7"/>
                                            </p:txEl>
                                          </p:spTgt>
                                        </p:tgtEl>
                                        <p:attrNameLst>
                                          <p:attrName>style.visibility</p:attrName>
                                        </p:attrNameLst>
                                      </p:cBhvr>
                                      <p:to>
                                        <p:strVal val="visible"/>
                                      </p:to>
                                    </p:set>
                                    <p:anim calcmode="lin" valueType="num">
                                      <p:cBhvr additive="base">
                                        <p:cTn id="55" dur="5000" fill="hold"/>
                                        <p:tgtEl>
                                          <p:spTgt spid="80899">
                                            <p:txEl>
                                              <p:pRg st="7" end="7"/>
                                            </p:txEl>
                                          </p:spTgt>
                                        </p:tgtEl>
                                        <p:attrNameLst>
                                          <p:attrName>ppt_x</p:attrName>
                                        </p:attrNameLst>
                                      </p:cBhvr>
                                      <p:tavLst>
                                        <p:tav tm="0">
                                          <p:val>
                                            <p:strVal val="#ppt_x"/>
                                          </p:val>
                                        </p:tav>
                                        <p:tav tm="100000">
                                          <p:val>
                                            <p:strVal val="#ppt_x"/>
                                          </p:val>
                                        </p:tav>
                                      </p:tavLst>
                                    </p:anim>
                                    <p:anim calcmode="lin" valueType="num">
                                      <p:cBhvr additive="base">
                                        <p:cTn id="56" dur="5000" fill="hold"/>
                                        <p:tgtEl>
                                          <p:spTgt spid="80899">
                                            <p:txEl>
                                              <p:pRg st="7" end="7"/>
                                            </p:txEl>
                                          </p:spTgt>
                                        </p:tgtEl>
                                        <p:attrNameLst>
                                          <p:attrName>ppt_y</p:attrName>
                                        </p:attrNameLst>
                                      </p:cBhvr>
                                      <p:tavLst>
                                        <p:tav tm="0">
                                          <p:val>
                                            <p:strVal val="1+#ppt_h/2"/>
                                          </p:val>
                                        </p:tav>
                                        <p:tav tm="100000">
                                          <p:val>
                                            <p:strVal val="#ppt_y"/>
                                          </p:val>
                                        </p:tav>
                                      </p:tavLst>
                                    </p:anim>
                                  </p:childTnLst>
                                </p:cTn>
                              </p:par>
                              <p:par>
                                <p:cTn id="57" presetID="1" presetClass="entr" presetSubtype="0" fill="hold" nodeType="withEffect">
                                  <p:stCondLst>
                                    <p:cond delay="0"/>
                                  </p:stCondLst>
                                  <p:childTnLst>
                                    <p:set>
                                      <p:cBhvr>
                                        <p:cTn id="58" dur="1" fill="hold">
                                          <p:stCondLst>
                                            <p:cond delay="0"/>
                                          </p:stCondLst>
                                        </p:cTn>
                                        <p:tgtEl>
                                          <p:spTgt spid="204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066800" y="304800"/>
            <a:ext cx="7848600" cy="1143000"/>
          </a:xfrm>
        </p:spPr>
        <p:txBody>
          <a:bodyPr/>
          <a:lstStyle/>
          <a:p>
            <a:r>
              <a:rPr lang="en-US" sz="3600" dirty="0">
                <a:solidFill>
                  <a:srgbClr val="FF0000"/>
                </a:solidFill>
                <a:latin typeface="Arial Black" pitchFamily="34" charset="0"/>
              </a:rPr>
              <a:t>CRIME SCENE INVESTIGATION</a:t>
            </a:r>
          </a:p>
        </p:txBody>
      </p:sp>
      <p:sp>
        <p:nvSpPr>
          <p:cNvPr id="87043" name="Rectangle 3"/>
          <p:cNvSpPr>
            <a:spLocks noGrp="1" noChangeArrowheads="1"/>
          </p:cNvSpPr>
          <p:nvPr>
            <p:ph type="body" idx="1"/>
          </p:nvPr>
        </p:nvSpPr>
        <p:spPr>
          <a:xfrm>
            <a:off x="0" y="2066924"/>
            <a:ext cx="7391400" cy="4038600"/>
          </a:xfrm>
        </p:spPr>
        <p:txBody>
          <a:bodyPr/>
          <a:lstStyle/>
          <a:p>
            <a:r>
              <a:rPr lang="en-US" sz="2800" dirty="0">
                <a:latin typeface="Arial" charset="0"/>
              </a:rPr>
              <a:t>Based on the scientific </a:t>
            </a:r>
            <a:r>
              <a:rPr lang="en-US" sz="2800" dirty="0" err="1" smtClean="0">
                <a:latin typeface="Arial" charset="0"/>
              </a:rPr>
              <a:t>method,the</a:t>
            </a:r>
            <a:r>
              <a:rPr lang="en-US" sz="2800" dirty="0" smtClean="0">
                <a:latin typeface="Arial" charset="0"/>
              </a:rPr>
              <a:t> </a:t>
            </a:r>
            <a:r>
              <a:rPr lang="en-US" sz="2800" dirty="0" err="1">
                <a:latin typeface="Arial" charset="0"/>
              </a:rPr>
              <a:t>Locard</a:t>
            </a:r>
            <a:r>
              <a:rPr lang="en-US" sz="2800" dirty="0">
                <a:latin typeface="Arial" charset="0"/>
              </a:rPr>
              <a:t> Exchange Principle, logic and forensic </a:t>
            </a:r>
            <a:r>
              <a:rPr lang="en-US" sz="2800" dirty="0" smtClean="0">
                <a:latin typeface="Arial" charset="0"/>
              </a:rPr>
              <a:t>techniques.</a:t>
            </a:r>
            <a:endParaRPr lang="en-US" sz="2800" dirty="0">
              <a:latin typeface="Arial" charset="0"/>
            </a:endParaRPr>
          </a:p>
          <a:p>
            <a:r>
              <a:rPr lang="en-US" sz="2400" i="1" u="sng" dirty="0">
                <a:solidFill>
                  <a:srgbClr val="7030A0"/>
                </a:solidFill>
                <a:latin typeface="Arial" charset="0"/>
              </a:rPr>
              <a:t>Involves:</a:t>
            </a:r>
          </a:p>
          <a:p>
            <a:pPr lvl="1">
              <a:buFont typeface="Wingdings" pitchFamily="2" charset="2"/>
              <a:buChar char="§"/>
            </a:pPr>
            <a:r>
              <a:rPr lang="en-US" sz="2400" b="1" dirty="0">
                <a:solidFill>
                  <a:srgbClr val="000099"/>
                </a:solidFill>
                <a:latin typeface="Arial" charset="0"/>
              </a:rPr>
              <a:t>Recognition</a:t>
            </a:r>
            <a:r>
              <a:rPr lang="en-US" sz="2400" dirty="0">
                <a:solidFill>
                  <a:srgbClr val="000099"/>
                </a:solidFill>
                <a:latin typeface="Arial" charset="0"/>
                <a:cs typeface="Arial" charset="0"/>
              </a:rPr>
              <a:t>—</a:t>
            </a:r>
            <a:r>
              <a:rPr lang="en-US" sz="2400" dirty="0">
                <a:solidFill>
                  <a:srgbClr val="000099"/>
                </a:solidFill>
                <a:latin typeface="Arial" charset="0"/>
              </a:rPr>
              <a:t>scene survey, documentation, collection </a:t>
            </a:r>
          </a:p>
          <a:p>
            <a:pPr lvl="1">
              <a:buFont typeface="Wingdings" pitchFamily="2" charset="2"/>
              <a:buChar char="§"/>
            </a:pPr>
            <a:r>
              <a:rPr lang="en-US" sz="2400" b="1" dirty="0">
                <a:solidFill>
                  <a:srgbClr val="000099"/>
                </a:solidFill>
                <a:latin typeface="Arial" charset="0"/>
              </a:rPr>
              <a:t>Identification</a:t>
            </a:r>
            <a:r>
              <a:rPr lang="en-US" sz="2400" dirty="0">
                <a:solidFill>
                  <a:srgbClr val="000099"/>
                </a:solidFill>
                <a:latin typeface="Arial" charset="0"/>
                <a:cs typeface="Arial" charset="0"/>
              </a:rPr>
              <a:t>—</a:t>
            </a:r>
            <a:r>
              <a:rPr lang="en-US" sz="2400" dirty="0">
                <a:solidFill>
                  <a:srgbClr val="000099"/>
                </a:solidFill>
                <a:latin typeface="Arial" charset="0"/>
              </a:rPr>
              <a:t>comparison testing</a:t>
            </a:r>
          </a:p>
          <a:p>
            <a:pPr lvl="1">
              <a:buFont typeface="Wingdings" pitchFamily="2" charset="2"/>
              <a:buChar char="§"/>
            </a:pPr>
            <a:r>
              <a:rPr lang="en-US" sz="2400" b="1" dirty="0">
                <a:solidFill>
                  <a:srgbClr val="000099"/>
                </a:solidFill>
                <a:latin typeface="Arial" charset="0"/>
              </a:rPr>
              <a:t>Individualization</a:t>
            </a:r>
            <a:r>
              <a:rPr lang="en-US" sz="2400" dirty="0">
                <a:solidFill>
                  <a:srgbClr val="000099"/>
                </a:solidFill>
                <a:latin typeface="Arial" charset="0"/>
                <a:cs typeface="Arial" charset="0"/>
              </a:rPr>
              <a:t>—</a:t>
            </a:r>
            <a:r>
              <a:rPr lang="en-US" sz="2400" dirty="0">
                <a:solidFill>
                  <a:srgbClr val="000099"/>
                </a:solidFill>
                <a:latin typeface="Arial" charset="0"/>
              </a:rPr>
              <a:t>evaluation and interpretation</a:t>
            </a:r>
          </a:p>
          <a:p>
            <a:pPr lvl="1">
              <a:buFont typeface="Wingdings" pitchFamily="2" charset="2"/>
              <a:buChar char="§"/>
            </a:pPr>
            <a:r>
              <a:rPr lang="en-US" sz="2400" b="1" dirty="0">
                <a:solidFill>
                  <a:srgbClr val="000099"/>
                </a:solidFill>
                <a:latin typeface="Arial" charset="0"/>
              </a:rPr>
              <a:t>Reconstruction</a:t>
            </a:r>
            <a:r>
              <a:rPr lang="en-US" sz="2400" dirty="0">
                <a:solidFill>
                  <a:srgbClr val="000099"/>
                </a:solidFill>
                <a:latin typeface="Arial" charset="0"/>
                <a:cs typeface="Arial" charset="0"/>
              </a:rPr>
              <a:t>—</a:t>
            </a:r>
            <a:r>
              <a:rPr lang="en-US" sz="2400" dirty="0">
                <a:solidFill>
                  <a:srgbClr val="000099"/>
                </a:solidFill>
                <a:latin typeface="Arial" charset="0"/>
              </a:rPr>
              <a:t>reporting and presenting</a:t>
            </a:r>
          </a:p>
        </p:txBody>
      </p:sp>
      <p:pic>
        <p:nvPicPr>
          <p:cNvPr id="19458" name="Picture 2" descr="http://www.latimes.com/media/photo/2007-10/33331932.jpg"/>
          <p:cNvPicPr>
            <a:picLocks noChangeAspect="1" noChangeArrowheads="1"/>
          </p:cNvPicPr>
          <p:nvPr/>
        </p:nvPicPr>
        <p:blipFill>
          <a:blip r:embed="rId2"/>
          <a:srcRect/>
          <a:stretch>
            <a:fillRect/>
          </a:stretch>
        </p:blipFill>
        <p:spPr bwMode="auto">
          <a:xfrm>
            <a:off x="7759700" y="2895600"/>
            <a:ext cx="1235050" cy="1617916"/>
          </a:xfrm>
          <a:prstGeom prst="rect">
            <a:avLst/>
          </a:prstGeom>
          <a:noFill/>
        </p:spPr>
      </p:pic>
      <p:pic>
        <p:nvPicPr>
          <p:cNvPr id="19460" name="Picture 4" descr="http://www.mshp.dps.mo.gov/MSHPWeb/PatrolDivisions/CLD/TraceEvidence/Images/hairComparison.jpg"/>
          <p:cNvPicPr>
            <a:picLocks noChangeAspect="1" noChangeArrowheads="1"/>
          </p:cNvPicPr>
          <p:nvPr/>
        </p:nvPicPr>
        <p:blipFill>
          <a:blip r:embed="rId3"/>
          <a:srcRect/>
          <a:stretch>
            <a:fillRect/>
          </a:stretch>
        </p:blipFill>
        <p:spPr bwMode="auto">
          <a:xfrm>
            <a:off x="6096000" y="4267200"/>
            <a:ext cx="1066800" cy="796937"/>
          </a:xfrm>
          <a:prstGeom prst="rect">
            <a:avLst/>
          </a:prstGeom>
          <a:noFill/>
        </p:spPr>
      </p:pic>
      <p:pic>
        <p:nvPicPr>
          <p:cNvPr id="19462" name="Picture 6" descr="http://www.thenakedscientists.com/HTML/uploads/pics/dalya8_forensic_fingerprint.jpg"/>
          <p:cNvPicPr>
            <a:picLocks noChangeAspect="1" noChangeArrowheads="1"/>
          </p:cNvPicPr>
          <p:nvPr/>
        </p:nvPicPr>
        <p:blipFill>
          <a:blip r:embed="rId4"/>
          <a:srcRect/>
          <a:stretch>
            <a:fillRect/>
          </a:stretch>
        </p:blipFill>
        <p:spPr bwMode="auto">
          <a:xfrm>
            <a:off x="7073900" y="4724399"/>
            <a:ext cx="1841500" cy="920750"/>
          </a:xfrm>
          <a:prstGeom prst="rect">
            <a:avLst/>
          </a:prstGeom>
          <a:noFill/>
        </p:spPr>
      </p:pic>
      <p:pic>
        <p:nvPicPr>
          <p:cNvPr id="19464" name="Picture 8" descr="http://www.gabinetepericial.com.ar/images/balistica.jpg"/>
          <p:cNvPicPr>
            <a:picLocks noChangeAspect="1" noChangeArrowheads="1"/>
          </p:cNvPicPr>
          <p:nvPr/>
        </p:nvPicPr>
        <p:blipFill>
          <a:blip r:embed="rId5"/>
          <a:srcRect/>
          <a:stretch>
            <a:fillRect/>
          </a:stretch>
        </p:blipFill>
        <p:spPr bwMode="auto">
          <a:xfrm>
            <a:off x="6796087" y="5645149"/>
            <a:ext cx="2119313" cy="11906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7043">
                                            <p:txEl>
                                              <p:pRg st="2" end="2"/>
                                            </p:txEl>
                                          </p:spTgt>
                                        </p:tgtEl>
                                        <p:attrNameLst>
                                          <p:attrName>style.visibility</p:attrName>
                                        </p:attrNameLst>
                                      </p:cBhvr>
                                      <p:to>
                                        <p:strVal val="visible"/>
                                      </p:to>
                                    </p:set>
                                    <p:animEffect transition="in" filter="randombar(horizontal)">
                                      <p:cBhvr>
                                        <p:cTn id="7" dur="500"/>
                                        <p:tgtEl>
                                          <p:spTgt spid="87043">
                                            <p:txEl>
                                              <p:pRg st="2" end="2"/>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9458"/>
                                        </p:tgtEl>
                                        <p:attrNameLst>
                                          <p:attrName>style.visibility</p:attrName>
                                        </p:attrNameLst>
                                      </p:cBhvr>
                                      <p:to>
                                        <p:strVal val="visible"/>
                                      </p:to>
                                    </p:set>
                                    <p:animEffect transition="in" filter="randombar(horizontal)">
                                      <p:cBhvr>
                                        <p:cTn id="10" dur="500"/>
                                        <p:tgtEl>
                                          <p:spTgt spid="1945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87043">
                                            <p:txEl>
                                              <p:pRg st="3" end="3"/>
                                            </p:txEl>
                                          </p:spTgt>
                                        </p:tgtEl>
                                        <p:attrNameLst>
                                          <p:attrName>style.visibility</p:attrName>
                                        </p:attrNameLst>
                                      </p:cBhvr>
                                      <p:to>
                                        <p:strVal val="visible"/>
                                      </p:to>
                                    </p:set>
                                    <p:animEffect transition="in" filter="randombar(horizontal)">
                                      <p:cBhvr>
                                        <p:cTn id="15" dur="500"/>
                                        <p:tgtEl>
                                          <p:spTgt spid="87043">
                                            <p:txEl>
                                              <p:pRg st="3" end="3"/>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19460"/>
                                        </p:tgtEl>
                                        <p:attrNameLst>
                                          <p:attrName>style.visibility</p:attrName>
                                        </p:attrNameLst>
                                      </p:cBhvr>
                                      <p:to>
                                        <p:strVal val="visible"/>
                                      </p:to>
                                    </p:set>
                                    <p:animEffect transition="in" filter="randombar(horizontal)">
                                      <p:cBhvr>
                                        <p:cTn id="18" dur="500"/>
                                        <p:tgtEl>
                                          <p:spTgt spid="19460"/>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87043">
                                            <p:txEl>
                                              <p:pRg st="4" end="4"/>
                                            </p:txEl>
                                          </p:spTgt>
                                        </p:tgtEl>
                                        <p:attrNameLst>
                                          <p:attrName>style.visibility</p:attrName>
                                        </p:attrNameLst>
                                      </p:cBhvr>
                                      <p:to>
                                        <p:strVal val="visible"/>
                                      </p:to>
                                    </p:set>
                                    <p:animEffect transition="in" filter="randombar(horizontal)">
                                      <p:cBhvr>
                                        <p:cTn id="23" dur="500"/>
                                        <p:tgtEl>
                                          <p:spTgt spid="87043">
                                            <p:txEl>
                                              <p:pRg st="4" end="4"/>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19462"/>
                                        </p:tgtEl>
                                        <p:attrNameLst>
                                          <p:attrName>style.visibility</p:attrName>
                                        </p:attrNameLst>
                                      </p:cBhvr>
                                      <p:to>
                                        <p:strVal val="visible"/>
                                      </p:to>
                                    </p:set>
                                    <p:animEffect transition="in" filter="randombar(horizontal)">
                                      <p:cBhvr>
                                        <p:cTn id="26" dur="500"/>
                                        <p:tgtEl>
                                          <p:spTgt spid="19462"/>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87043">
                                            <p:txEl>
                                              <p:pRg st="5" end="5"/>
                                            </p:txEl>
                                          </p:spTgt>
                                        </p:tgtEl>
                                        <p:attrNameLst>
                                          <p:attrName>style.visibility</p:attrName>
                                        </p:attrNameLst>
                                      </p:cBhvr>
                                      <p:to>
                                        <p:strVal val="visible"/>
                                      </p:to>
                                    </p:set>
                                    <p:animEffect transition="in" filter="randombar(horizontal)">
                                      <p:cBhvr>
                                        <p:cTn id="31" dur="500"/>
                                        <p:tgtEl>
                                          <p:spTgt spid="87043">
                                            <p:txEl>
                                              <p:pRg st="5" end="5"/>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19464"/>
                                        </p:tgtEl>
                                        <p:attrNameLst>
                                          <p:attrName>style.visibility</p:attrName>
                                        </p:attrNameLst>
                                      </p:cBhvr>
                                      <p:to>
                                        <p:strVal val="visible"/>
                                      </p:to>
                                    </p:set>
                                    <p:animEffect transition="in" filter="randombar(horizontal)">
                                      <p:cBhvr>
                                        <p:cTn id="34" dur="5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z="3600" dirty="0">
                <a:solidFill>
                  <a:srgbClr val="FF0000"/>
                </a:solidFill>
                <a:latin typeface="Arial Black" pitchFamily="34" charset="0"/>
              </a:rPr>
              <a:t>Defining the Crime Scene	</a:t>
            </a:r>
          </a:p>
        </p:txBody>
      </p:sp>
      <p:sp>
        <p:nvSpPr>
          <p:cNvPr id="17411" name="Rectangle 3"/>
          <p:cNvSpPr>
            <a:spLocks noGrp="1" noChangeArrowheads="1"/>
          </p:cNvSpPr>
          <p:nvPr>
            <p:ph type="body" idx="1"/>
          </p:nvPr>
        </p:nvSpPr>
        <p:spPr>
          <a:xfrm>
            <a:off x="457200" y="2133600"/>
            <a:ext cx="8229600" cy="762000"/>
          </a:xfrm>
        </p:spPr>
        <p:txBody>
          <a:bodyPr/>
          <a:lstStyle/>
          <a:p>
            <a:r>
              <a:rPr lang="en-US" sz="3600" u="sng" dirty="0"/>
              <a:t> Location of Criminal Activity</a:t>
            </a:r>
          </a:p>
        </p:txBody>
      </p:sp>
      <p:sp>
        <p:nvSpPr>
          <p:cNvPr id="17412" name="Rectangle 4"/>
          <p:cNvSpPr>
            <a:spLocks noChangeArrowheads="1"/>
          </p:cNvSpPr>
          <p:nvPr/>
        </p:nvSpPr>
        <p:spPr bwMode="auto">
          <a:xfrm>
            <a:off x="457200" y="3048000"/>
            <a:ext cx="6019800" cy="6858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5000"/>
              <a:buFont typeface="Wingdings" pitchFamily="2" charset="2"/>
              <a:buChar char="¨"/>
            </a:pPr>
            <a:r>
              <a:rPr lang="en-US" sz="2800" b="1" dirty="0"/>
              <a:t>Primary</a:t>
            </a:r>
            <a:r>
              <a:rPr lang="en-US" sz="2800" dirty="0"/>
              <a:t> = where the original crime occurred</a:t>
            </a:r>
          </a:p>
        </p:txBody>
      </p:sp>
      <p:sp>
        <p:nvSpPr>
          <p:cNvPr id="17413" name="Text Box 5"/>
          <p:cNvSpPr txBox="1">
            <a:spLocks noChangeArrowheads="1"/>
          </p:cNvSpPr>
          <p:nvPr/>
        </p:nvSpPr>
        <p:spPr bwMode="auto">
          <a:xfrm>
            <a:off x="838200" y="5552419"/>
            <a:ext cx="5029200" cy="523220"/>
          </a:xfrm>
          <a:prstGeom prst="rect">
            <a:avLst/>
          </a:prstGeom>
          <a:noFill/>
          <a:ln w="38100" cap="sq">
            <a:solidFill>
              <a:schemeClr val="tx1"/>
            </a:solidFill>
            <a:miter lim="800000"/>
            <a:headEnd type="none" w="sm" len="sm"/>
            <a:tailEnd type="none" w="sm" len="sm"/>
          </a:ln>
          <a:effectLst/>
        </p:spPr>
        <p:txBody>
          <a:bodyPr wrap="square">
            <a:spAutoFit/>
          </a:bodyPr>
          <a:lstStyle/>
          <a:p>
            <a:r>
              <a:rPr lang="en-US" sz="2800" dirty="0">
                <a:solidFill>
                  <a:srgbClr val="7030A0"/>
                </a:solidFill>
              </a:rPr>
              <a:t>Let’s look at an example</a:t>
            </a:r>
          </a:p>
        </p:txBody>
      </p:sp>
      <p:sp>
        <p:nvSpPr>
          <p:cNvPr id="17414" name="Rectangle 6"/>
          <p:cNvSpPr>
            <a:spLocks noChangeArrowheads="1"/>
          </p:cNvSpPr>
          <p:nvPr/>
        </p:nvSpPr>
        <p:spPr bwMode="auto">
          <a:xfrm>
            <a:off x="457200" y="3733800"/>
            <a:ext cx="6502028" cy="6858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5000"/>
              <a:buFont typeface="Wingdings" pitchFamily="2" charset="2"/>
              <a:buChar char="¨"/>
            </a:pPr>
            <a:endParaRPr lang="en-US" sz="2800" b="1" dirty="0" smtClean="0"/>
          </a:p>
          <a:p>
            <a:pPr marL="342900" indent="-342900" eaLnBrk="1" hangingPunct="1">
              <a:spcBef>
                <a:spcPct val="20000"/>
              </a:spcBef>
              <a:buClr>
                <a:schemeClr val="hlink"/>
              </a:buClr>
              <a:buSzPct val="75000"/>
              <a:buFont typeface="Wingdings" pitchFamily="2" charset="2"/>
              <a:buChar char="¨"/>
            </a:pPr>
            <a:r>
              <a:rPr lang="en-US" sz="2800" b="1" dirty="0" smtClean="0"/>
              <a:t>Secondary </a:t>
            </a:r>
            <a:r>
              <a:rPr lang="en-US" sz="2800" dirty="0"/>
              <a:t>= subsequent crime scenes</a:t>
            </a:r>
          </a:p>
        </p:txBody>
      </p:sp>
      <p:pic>
        <p:nvPicPr>
          <p:cNvPr id="7" name="Picture 6" descr="Crime Scene house"/>
          <p:cNvPicPr>
            <a:picLocks noChangeAspect="1" noChangeArrowheads="1"/>
          </p:cNvPicPr>
          <p:nvPr/>
        </p:nvPicPr>
        <p:blipFill>
          <a:blip r:embed="rId2"/>
          <a:srcRect/>
          <a:stretch>
            <a:fillRect/>
          </a:stretch>
        </p:blipFill>
        <p:spPr>
          <a:xfrm>
            <a:off x="6705599" y="2895600"/>
            <a:ext cx="2143091" cy="3046551"/>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anim calcmode="lin" valueType="num">
                                      <p:cBhvr>
                                        <p:cTn id="7" dur="500" fill="hold"/>
                                        <p:tgtEl>
                                          <p:spTgt spid="174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41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7414">
                                            <p:txEl>
                                              <p:pRg st="1" end="1"/>
                                            </p:txEl>
                                          </p:spTgt>
                                        </p:tgtEl>
                                        <p:attrNameLst>
                                          <p:attrName>style.visibility</p:attrName>
                                        </p:attrNameLst>
                                      </p:cBhvr>
                                      <p:to>
                                        <p:strVal val="visible"/>
                                      </p:to>
                                    </p:set>
                                    <p:anim calcmode="lin" valueType="num">
                                      <p:cBhvr>
                                        <p:cTn id="13" dur="500" fill="hold"/>
                                        <p:tgtEl>
                                          <p:spTgt spid="1741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741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z="3600" dirty="0">
                <a:solidFill>
                  <a:srgbClr val="FF0000"/>
                </a:solidFill>
                <a:latin typeface="Arial Black" pitchFamily="34" charset="0"/>
              </a:rPr>
              <a:t>Primary vs. Secondary</a:t>
            </a:r>
          </a:p>
        </p:txBody>
      </p:sp>
      <p:sp>
        <p:nvSpPr>
          <p:cNvPr id="18443" name="Line 11"/>
          <p:cNvSpPr>
            <a:spLocks noChangeShapeType="1"/>
          </p:cNvSpPr>
          <p:nvPr/>
        </p:nvSpPr>
        <p:spPr bwMode="auto">
          <a:xfrm>
            <a:off x="6096000" y="2590800"/>
            <a:ext cx="838200" cy="457200"/>
          </a:xfrm>
          <a:prstGeom prst="line">
            <a:avLst/>
          </a:prstGeom>
          <a:noFill/>
          <a:ln w="12700" cap="sq">
            <a:solidFill>
              <a:schemeClr val="tx1"/>
            </a:solidFill>
            <a:round/>
            <a:headEnd type="none" w="sm" len="sm"/>
            <a:tailEnd type="triangle" w="med" len="lg"/>
          </a:ln>
          <a:effectLst/>
        </p:spPr>
        <p:txBody>
          <a:bodyPr/>
          <a:lstStyle/>
          <a:p>
            <a:endParaRPr lang="en-US"/>
          </a:p>
        </p:txBody>
      </p:sp>
      <p:sp>
        <p:nvSpPr>
          <p:cNvPr id="18444" name="Line 12"/>
          <p:cNvSpPr>
            <a:spLocks noChangeShapeType="1"/>
          </p:cNvSpPr>
          <p:nvPr/>
        </p:nvSpPr>
        <p:spPr bwMode="auto">
          <a:xfrm flipH="1">
            <a:off x="6324600" y="4953000"/>
            <a:ext cx="1219200" cy="533400"/>
          </a:xfrm>
          <a:prstGeom prst="line">
            <a:avLst/>
          </a:prstGeom>
          <a:noFill/>
          <a:ln w="12700" cap="sq">
            <a:solidFill>
              <a:schemeClr val="tx1"/>
            </a:solidFill>
            <a:round/>
            <a:headEnd type="none" w="sm" len="sm"/>
            <a:tailEnd type="triangle" w="med" len="lg"/>
          </a:ln>
          <a:effectLst/>
        </p:spPr>
        <p:txBody>
          <a:bodyPr/>
          <a:lstStyle/>
          <a:p>
            <a:endParaRPr lang="en-US"/>
          </a:p>
        </p:txBody>
      </p:sp>
      <p:pic>
        <p:nvPicPr>
          <p:cNvPr id="40963" name="Picture 3"/>
          <p:cNvPicPr>
            <a:picLocks noChangeAspect="1" noChangeArrowheads="1"/>
          </p:cNvPicPr>
          <p:nvPr/>
        </p:nvPicPr>
        <p:blipFill>
          <a:blip r:embed="rId2"/>
          <a:srcRect r="28852"/>
          <a:stretch>
            <a:fillRect/>
          </a:stretch>
        </p:blipFill>
        <p:spPr bwMode="auto">
          <a:xfrm>
            <a:off x="762000" y="1905000"/>
            <a:ext cx="1524000" cy="2247373"/>
          </a:xfrm>
          <a:prstGeom prst="rect">
            <a:avLst/>
          </a:prstGeom>
          <a:noFill/>
          <a:ln w="9525">
            <a:noFill/>
            <a:miter lim="800000"/>
            <a:headEnd/>
            <a:tailEnd/>
          </a:ln>
          <a:effectLst/>
        </p:spPr>
      </p:pic>
      <p:pic>
        <p:nvPicPr>
          <p:cNvPr id="40964" name="Picture 4"/>
          <p:cNvPicPr>
            <a:picLocks noChangeAspect="1" noChangeArrowheads="1"/>
          </p:cNvPicPr>
          <p:nvPr/>
        </p:nvPicPr>
        <p:blipFill>
          <a:blip r:embed="rId3" cstate="print"/>
          <a:srcRect l="19512" t="14868" r="9872"/>
          <a:stretch>
            <a:fillRect/>
          </a:stretch>
        </p:blipFill>
        <p:spPr bwMode="auto">
          <a:xfrm>
            <a:off x="381000" y="4411399"/>
            <a:ext cx="2378171" cy="2150002"/>
          </a:xfrm>
          <a:prstGeom prst="rect">
            <a:avLst/>
          </a:prstGeom>
          <a:noFill/>
          <a:ln w="9525">
            <a:noFill/>
            <a:miter lim="800000"/>
            <a:headEnd/>
            <a:tailEnd/>
          </a:ln>
          <a:effectLst/>
        </p:spPr>
      </p:pic>
      <p:pic>
        <p:nvPicPr>
          <p:cNvPr id="40968" name="Picture 8" descr="http://www.joe-ks.com/archives_jan2005/TractorCar.jpg"/>
          <p:cNvPicPr>
            <a:picLocks noChangeAspect="1" noChangeArrowheads="1"/>
          </p:cNvPicPr>
          <p:nvPr/>
        </p:nvPicPr>
        <p:blipFill>
          <a:blip r:embed="rId4"/>
          <a:srcRect b="13210"/>
          <a:stretch>
            <a:fillRect/>
          </a:stretch>
        </p:blipFill>
        <p:spPr bwMode="auto">
          <a:xfrm>
            <a:off x="6096000" y="3271396"/>
            <a:ext cx="2590800" cy="1529204"/>
          </a:xfrm>
          <a:prstGeom prst="rect">
            <a:avLst/>
          </a:prstGeom>
          <a:noFill/>
        </p:spPr>
      </p:pic>
      <p:pic>
        <p:nvPicPr>
          <p:cNvPr id="40972" name="Picture 12" descr="http://www.striperonline.com/pictures/lipa_outflow/lipaoutflow1.jpg"/>
          <p:cNvPicPr>
            <a:picLocks noChangeAspect="1" noChangeArrowheads="1"/>
          </p:cNvPicPr>
          <p:nvPr/>
        </p:nvPicPr>
        <p:blipFill>
          <a:blip r:embed="rId5"/>
          <a:srcRect/>
          <a:stretch>
            <a:fillRect/>
          </a:stretch>
        </p:blipFill>
        <p:spPr bwMode="auto">
          <a:xfrm>
            <a:off x="3200400" y="4800600"/>
            <a:ext cx="2651029" cy="1973674"/>
          </a:xfrm>
          <a:prstGeom prst="rect">
            <a:avLst/>
          </a:prstGeom>
          <a:noFill/>
        </p:spPr>
      </p:pic>
      <p:pic>
        <p:nvPicPr>
          <p:cNvPr id="11" name="Picture 6" descr="http://dimascioproperties.com/images/UglyHouse.jpg"/>
          <p:cNvPicPr>
            <a:picLocks noChangeAspect="1" noChangeArrowheads="1"/>
          </p:cNvPicPr>
          <p:nvPr/>
        </p:nvPicPr>
        <p:blipFill>
          <a:blip r:embed="rId6"/>
          <a:srcRect l="10555" r="7101"/>
          <a:stretch>
            <a:fillRect/>
          </a:stretch>
        </p:blipFill>
        <p:spPr bwMode="auto">
          <a:xfrm>
            <a:off x="2759171" y="2100841"/>
            <a:ext cx="2651029" cy="1894318"/>
          </a:xfrm>
          <a:prstGeom prst="rect">
            <a:avLst/>
          </a:prstGeom>
          <a:noFill/>
          <a:ln w="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0963"/>
                                        </p:tgtEl>
                                        <p:attrNameLst>
                                          <p:attrName>style.visibility</p:attrName>
                                        </p:attrNameLst>
                                      </p:cBhvr>
                                      <p:to>
                                        <p:strVal val="visible"/>
                                      </p:to>
                                    </p:set>
                                    <p:animScale>
                                      <p:cBhvr>
                                        <p:cTn id="7" dur="1000" decel="50000" fill="hold">
                                          <p:stCondLst>
                                            <p:cond delay="0"/>
                                          </p:stCondLst>
                                        </p:cTn>
                                        <p:tgtEl>
                                          <p:spTgt spid="4096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0963"/>
                                        </p:tgtEl>
                                        <p:attrNameLst>
                                          <p:attrName>ppt_x</p:attrName>
                                          <p:attrName>ppt_y</p:attrName>
                                        </p:attrNameLst>
                                      </p:cBhvr>
                                    </p:animMotion>
                                    <p:animEffect transition="in" filter="fade">
                                      <p:cBhvr>
                                        <p:cTn id="9" dur="1000"/>
                                        <p:tgtEl>
                                          <p:spTgt spid="40963"/>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40964"/>
                                        </p:tgtEl>
                                        <p:attrNameLst>
                                          <p:attrName>style.visibility</p:attrName>
                                        </p:attrNameLst>
                                      </p:cBhvr>
                                      <p:to>
                                        <p:strVal val="visible"/>
                                      </p:to>
                                    </p:set>
                                    <p:animScale>
                                      <p:cBhvr>
                                        <p:cTn id="14" dur="1000" decel="50000" fill="hold">
                                          <p:stCondLst>
                                            <p:cond delay="0"/>
                                          </p:stCondLst>
                                        </p:cTn>
                                        <p:tgtEl>
                                          <p:spTgt spid="4096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0964"/>
                                        </p:tgtEl>
                                        <p:attrNameLst>
                                          <p:attrName>ppt_x</p:attrName>
                                          <p:attrName>ppt_y</p:attrName>
                                        </p:attrNameLst>
                                      </p:cBhvr>
                                    </p:animMotion>
                                    <p:animEffect transition="in" filter="fade">
                                      <p:cBhvr>
                                        <p:cTn id="16" dur="1000"/>
                                        <p:tgtEl>
                                          <p:spTgt spid="40964"/>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Scale>
                                      <p:cBhvr>
                                        <p:cTn id="21"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1"/>
                                        </p:tgtEl>
                                        <p:attrNameLst>
                                          <p:attrName>ppt_x</p:attrName>
                                          <p:attrName>ppt_y</p:attrName>
                                        </p:attrNameLst>
                                      </p:cBhvr>
                                    </p:animMotion>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40968"/>
                                        </p:tgtEl>
                                        <p:attrNameLst>
                                          <p:attrName>style.visibility</p:attrName>
                                        </p:attrNameLst>
                                      </p:cBhvr>
                                      <p:to>
                                        <p:strVal val="visible"/>
                                      </p:to>
                                    </p:set>
                                    <p:animScale>
                                      <p:cBhvr>
                                        <p:cTn id="28" dur="1000" decel="50000" fill="hold">
                                          <p:stCondLst>
                                            <p:cond delay="0"/>
                                          </p:stCondLst>
                                        </p:cTn>
                                        <p:tgtEl>
                                          <p:spTgt spid="409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40968"/>
                                        </p:tgtEl>
                                        <p:attrNameLst>
                                          <p:attrName>ppt_x</p:attrName>
                                          <p:attrName>ppt_y</p:attrName>
                                        </p:attrNameLst>
                                      </p:cBhvr>
                                    </p:animMotion>
                                    <p:animEffect transition="in" filter="fade">
                                      <p:cBhvr>
                                        <p:cTn id="30" dur="1000"/>
                                        <p:tgtEl>
                                          <p:spTgt spid="40968"/>
                                        </p:tgtEl>
                                      </p:cBhvr>
                                    </p:animEffect>
                                  </p:childTnLst>
                                </p:cTn>
                              </p:par>
                              <p:par>
                                <p:cTn id="31" presetID="52" presetClass="entr" presetSubtype="0" fill="hold" grpId="0" nodeType="withEffect">
                                  <p:stCondLst>
                                    <p:cond delay="0"/>
                                  </p:stCondLst>
                                  <p:childTnLst>
                                    <p:set>
                                      <p:cBhvr>
                                        <p:cTn id="32" dur="1" fill="hold">
                                          <p:stCondLst>
                                            <p:cond delay="0"/>
                                          </p:stCondLst>
                                        </p:cTn>
                                        <p:tgtEl>
                                          <p:spTgt spid="18443"/>
                                        </p:tgtEl>
                                        <p:attrNameLst>
                                          <p:attrName>style.visibility</p:attrName>
                                        </p:attrNameLst>
                                      </p:cBhvr>
                                      <p:to>
                                        <p:strVal val="visible"/>
                                      </p:to>
                                    </p:set>
                                    <p:animScale>
                                      <p:cBhvr>
                                        <p:cTn id="33" dur="1000" decel="50000" fill="hold">
                                          <p:stCondLst>
                                            <p:cond delay="0"/>
                                          </p:stCondLst>
                                        </p:cTn>
                                        <p:tgtEl>
                                          <p:spTgt spid="184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18443"/>
                                        </p:tgtEl>
                                        <p:attrNameLst>
                                          <p:attrName>ppt_x</p:attrName>
                                          <p:attrName>ppt_y</p:attrName>
                                        </p:attrNameLst>
                                      </p:cBhvr>
                                    </p:animMotion>
                                    <p:animEffect transition="in" filter="fade">
                                      <p:cBhvr>
                                        <p:cTn id="35" dur="1000"/>
                                        <p:tgtEl>
                                          <p:spTgt spid="18443"/>
                                        </p:tgtEl>
                                      </p:cBhvr>
                                    </p:animEffect>
                                  </p:childTnLst>
                                </p:cTn>
                              </p:par>
                            </p:childTnLst>
                          </p:cTn>
                        </p:par>
                      </p:childTnLst>
                    </p:cTn>
                  </p:par>
                  <p:par>
                    <p:cTn id="36" fill="hold">
                      <p:stCondLst>
                        <p:cond delay="indefinite"/>
                      </p:stCondLst>
                      <p:childTnLst>
                        <p:par>
                          <p:cTn id="37" fill="hold">
                            <p:stCondLst>
                              <p:cond delay="0"/>
                            </p:stCondLst>
                            <p:childTnLst>
                              <p:par>
                                <p:cTn id="38" presetID="52" presetClass="entr" presetSubtype="0" fill="hold" nodeType="clickEffect">
                                  <p:stCondLst>
                                    <p:cond delay="0"/>
                                  </p:stCondLst>
                                  <p:childTnLst>
                                    <p:set>
                                      <p:cBhvr>
                                        <p:cTn id="39" dur="1" fill="hold">
                                          <p:stCondLst>
                                            <p:cond delay="0"/>
                                          </p:stCondLst>
                                        </p:cTn>
                                        <p:tgtEl>
                                          <p:spTgt spid="40972"/>
                                        </p:tgtEl>
                                        <p:attrNameLst>
                                          <p:attrName>style.visibility</p:attrName>
                                        </p:attrNameLst>
                                      </p:cBhvr>
                                      <p:to>
                                        <p:strVal val="visible"/>
                                      </p:to>
                                    </p:set>
                                    <p:animScale>
                                      <p:cBhvr>
                                        <p:cTn id="40" dur="1000" decel="50000" fill="hold">
                                          <p:stCondLst>
                                            <p:cond delay="0"/>
                                          </p:stCondLst>
                                        </p:cTn>
                                        <p:tgtEl>
                                          <p:spTgt spid="409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40972"/>
                                        </p:tgtEl>
                                        <p:attrNameLst>
                                          <p:attrName>ppt_x</p:attrName>
                                          <p:attrName>ppt_y</p:attrName>
                                        </p:attrNameLst>
                                      </p:cBhvr>
                                    </p:animMotion>
                                    <p:animEffect transition="in" filter="fade">
                                      <p:cBhvr>
                                        <p:cTn id="42" dur="1000"/>
                                        <p:tgtEl>
                                          <p:spTgt spid="40972"/>
                                        </p:tgtEl>
                                      </p:cBhvr>
                                    </p:animEffect>
                                  </p:childTnLst>
                                </p:cTn>
                              </p:par>
                              <p:par>
                                <p:cTn id="43" presetID="52" presetClass="entr" presetSubtype="0" fill="hold" grpId="0" nodeType="withEffect">
                                  <p:stCondLst>
                                    <p:cond delay="0"/>
                                  </p:stCondLst>
                                  <p:childTnLst>
                                    <p:set>
                                      <p:cBhvr>
                                        <p:cTn id="44" dur="1" fill="hold">
                                          <p:stCondLst>
                                            <p:cond delay="0"/>
                                          </p:stCondLst>
                                        </p:cTn>
                                        <p:tgtEl>
                                          <p:spTgt spid="18444"/>
                                        </p:tgtEl>
                                        <p:attrNameLst>
                                          <p:attrName>style.visibility</p:attrName>
                                        </p:attrNameLst>
                                      </p:cBhvr>
                                      <p:to>
                                        <p:strVal val="visible"/>
                                      </p:to>
                                    </p:set>
                                    <p:animScale>
                                      <p:cBhvr>
                                        <p:cTn id="45" dur="1000" decel="50000" fill="hold">
                                          <p:stCondLst>
                                            <p:cond delay="0"/>
                                          </p:stCondLst>
                                        </p:cTn>
                                        <p:tgtEl>
                                          <p:spTgt spid="184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18444"/>
                                        </p:tgtEl>
                                        <p:attrNameLst>
                                          <p:attrName>ppt_x</p:attrName>
                                          <p:attrName>ppt_y</p:attrName>
                                        </p:attrNameLst>
                                      </p:cBhvr>
                                    </p:animMotion>
                                    <p:animEffect transition="in" filter="fade">
                                      <p:cBhvr>
                                        <p:cTn id="47" dur="1000"/>
                                        <p:tgtEl>
                                          <p:spTgt spid="18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3" grpId="0" animBg="1"/>
      <p:bldP spid="184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z="3600" dirty="0">
                <a:solidFill>
                  <a:srgbClr val="FF0000"/>
                </a:solidFill>
                <a:latin typeface="Arial Black" pitchFamily="34" charset="0"/>
              </a:rPr>
              <a:t>Primary vs. Secondary</a:t>
            </a:r>
          </a:p>
        </p:txBody>
      </p:sp>
      <p:sp>
        <p:nvSpPr>
          <p:cNvPr id="18443" name="Line 11"/>
          <p:cNvSpPr>
            <a:spLocks noChangeShapeType="1"/>
          </p:cNvSpPr>
          <p:nvPr/>
        </p:nvSpPr>
        <p:spPr bwMode="auto">
          <a:xfrm>
            <a:off x="6096000" y="2590800"/>
            <a:ext cx="838200" cy="457200"/>
          </a:xfrm>
          <a:prstGeom prst="line">
            <a:avLst/>
          </a:prstGeom>
          <a:noFill/>
          <a:ln w="12700" cap="sq">
            <a:solidFill>
              <a:schemeClr val="tx1"/>
            </a:solidFill>
            <a:round/>
            <a:headEnd type="none" w="sm" len="sm"/>
            <a:tailEnd type="triangle" w="med" len="lg"/>
          </a:ln>
          <a:effectLst/>
        </p:spPr>
        <p:txBody>
          <a:bodyPr/>
          <a:lstStyle/>
          <a:p>
            <a:endParaRPr lang="en-US"/>
          </a:p>
        </p:txBody>
      </p:sp>
      <p:sp>
        <p:nvSpPr>
          <p:cNvPr id="18444" name="Line 12"/>
          <p:cNvSpPr>
            <a:spLocks noChangeShapeType="1"/>
          </p:cNvSpPr>
          <p:nvPr/>
        </p:nvSpPr>
        <p:spPr bwMode="auto">
          <a:xfrm flipH="1">
            <a:off x="6324600" y="4953000"/>
            <a:ext cx="1219200" cy="533400"/>
          </a:xfrm>
          <a:prstGeom prst="line">
            <a:avLst/>
          </a:prstGeom>
          <a:noFill/>
          <a:ln w="12700" cap="sq">
            <a:solidFill>
              <a:schemeClr val="tx1"/>
            </a:solidFill>
            <a:round/>
            <a:headEnd type="none" w="sm" len="sm"/>
            <a:tailEnd type="triangle" w="med" len="lg"/>
          </a:ln>
          <a:effectLst/>
        </p:spPr>
        <p:txBody>
          <a:bodyPr/>
          <a:lstStyle/>
          <a:p>
            <a:endParaRPr lang="en-US"/>
          </a:p>
        </p:txBody>
      </p:sp>
      <p:pic>
        <p:nvPicPr>
          <p:cNvPr id="40963" name="Picture 3"/>
          <p:cNvPicPr>
            <a:picLocks noChangeAspect="1" noChangeArrowheads="1"/>
          </p:cNvPicPr>
          <p:nvPr/>
        </p:nvPicPr>
        <p:blipFill>
          <a:blip r:embed="rId2"/>
          <a:srcRect r="28852"/>
          <a:stretch>
            <a:fillRect/>
          </a:stretch>
        </p:blipFill>
        <p:spPr bwMode="auto">
          <a:xfrm>
            <a:off x="762000" y="1905000"/>
            <a:ext cx="1524000" cy="2247373"/>
          </a:xfrm>
          <a:prstGeom prst="rect">
            <a:avLst/>
          </a:prstGeom>
          <a:noFill/>
          <a:ln w="9525">
            <a:noFill/>
            <a:miter lim="800000"/>
            <a:headEnd/>
            <a:tailEnd/>
          </a:ln>
          <a:effectLst/>
        </p:spPr>
      </p:pic>
      <p:pic>
        <p:nvPicPr>
          <p:cNvPr id="40964" name="Picture 4"/>
          <p:cNvPicPr>
            <a:picLocks noChangeAspect="1" noChangeArrowheads="1"/>
          </p:cNvPicPr>
          <p:nvPr/>
        </p:nvPicPr>
        <p:blipFill>
          <a:blip r:embed="rId3" cstate="print"/>
          <a:srcRect l="19512" t="14868" r="9872"/>
          <a:stretch>
            <a:fillRect/>
          </a:stretch>
        </p:blipFill>
        <p:spPr bwMode="auto">
          <a:xfrm>
            <a:off x="381000" y="4411399"/>
            <a:ext cx="2378171" cy="2150002"/>
          </a:xfrm>
          <a:prstGeom prst="rect">
            <a:avLst/>
          </a:prstGeom>
          <a:noFill/>
          <a:ln w="9525">
            <a:noFill/>
            <a:miter lim="800000"/>
            <a:headEnd/>
            <a:tailEnd/>
          </a:ln>
          <a:effectLst/>
        </p:spPr>
      </p:pic>
      <p:pic>
        <p:nvPicPr>
          <p:cNvPr id="40966" name="Picture 6" descr="http://dimascioproperties.com/images/UglyHouse.jpg"/>
          <p:cNvPicPr>
            <a:picLocks noChangeAspect="1" noChangeArrowheads="1"/>
          </p:cNvPicPr>
          <p:nvPr/>
        </p:nvPicPr>
        <p:blipFill>
          <a:blip r:embed="rId4"/>
          <a:srcRect l="10555" r="7101"/>
          <a:stretch>
            <a:fillRect/>
          </a:stretch>
        </p:blipFill>
        <p:spPr bwMode="auto">
          <a:xfrm>
            <a:off x="2759171" y="2039508"/>
            <a:ext cx="2651029" cy="1894318"/>
          </a:xfrm>
          <a:prstGeom prst="rect">
            <a:avLst/>
          </a:prstGeom>
          <a:noFill/>
          <a:ln w="63500">
            <a:solidFill>
              <a:srgbClr val="FF0000"/>
            </a:solidFill>
          </a:ln>
        </p:spPr>
      </p:pic>
      <p:pic>
        <p:nvPicPr>
          <p:cNvPr id="40968" name="Picture 8" descr="http://www.joe-ks.com/archives_jan2005/TractorCar.jpg"/>
          <p:cNvPicPr>
            <a:picLocks noChangeAspect="1" noChangeArrowheads="1"/>
          </p:cNvPicPr>
          <p:nvPr/>
        </p:nvPicPr>
        <p:blipFill>
          <a:blip r:embed="rId5"/>
          <a:srcRect b="13210"/>
          <a:stretch>
            <a:fillRect/>
          </a:stretch>
        </p:blipFill>
        <p:spPr bwMode="auto">
          <a:xfrm>
            <a:off x="6096000" y="3271396"/>
            <a:ext cx="2590800" cy="1529204"/>
          </a:xfrm>
          <a:prstGeom prst="rect">
            <a:avLst/>
          </a:prstGeom>
          <a:noFill/>
        </p:spPr>
      </p:pic>
      <p:pic>
        <p:nvPicPr>
          <p:cNvPr id="40972" name="Picture 12" descr="http://www.striperonline.com/pictures/lipa_outflow/lipaoutflow1.jpg"/>
          <p:cNvPicPr>
            <a:picLocks noChangeAspect="1" noChangeArrowheads="1"/>
          </p:cNvPicPr>
          <p:nvPr/>
        </p:nvPicPr>
        <p:blipFill>
          <a:blip r:embed="rId6"/>
          <a:srcRect/>
          <a:stretch>
            <a:fillRect/>
          </a:stretch>
        </p:blipFill>
        <p:spPr bwMode="auto">
          <a:xfrm>
            <a:off x="3200400" y="4587727"/>
            <a:ext cx="2651029" cy="1973674"/>
          </a:xfrm>
          <a:prstGeom prst="rect">
            <a:avLst/>
          </a:prstGeom>
          <a:noFill/>
        </p:spPr>
      </p:pic>
      <p:sp>
        <p:nvSpPr>
          <p:cNvPr id="10" name="Text Box 12"/>
          <p:cNvSpPr txBox="1">
            <a:spLocks noChangeArrowheads="1"/>
          </p:cNvSpPr>
          <p:nvPr/>
        </p:nvSpPr>
        <p:spPr bwMode="auto">
          <a:xfrm>
            <a:off x="2759171" y="4042067"/>
            <a:ext cx="2852640" cy="369332"/>
          </a:xfrm>
          <a:prstGeom prst="rect">
            <a:avLst/>
          </a:prstGeom>
          <a:noFill/>
          <a:ln w="12700" cap="sq">
            <a:noFill/>
            <a:miter lim="800000"/>
            <a:headEnd type="none" w="sm" len="sm"/>
            <a:tailEnd type="none" w="sm" len="sm"/>
          </a:ln>
          <a:effectLst/>
        </p:spPr>
        <p:txBody>
          <a:bodyPr wrap="none">
            <a:spAutoFit/>
          </a:bodyPr>
          <a:lstStyle/>
          <a:p>
            <a:r>
              <a:rPr lang="en-US" sz="1800" dirty="0">
                <a:solidFill>
                  <a:srgbClr val="FF0000"/>
                </a:solidFill>
              </a:rPr>
              <a:t>Primary Crime Scene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X:Templates:Presentations:Designs:Blank Presentation</Template>
  <TotalTime>3044</TotalTime>
  <Words>839</Words>
  <PresentationFormat>On-screen Show (4:3)</PresentationFormat>
  <Paragraphs>142</Paragraphs>
  <Slides>28</Slides>
  <Notes>1</Notes>
  <HiddenSlides>0</HiddenSlides>
  <MMClips>1</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Blank Presentation</vt:lpstr>
      <vt:lpstr>          THE CRIME SCENE</vt:lpstr>
      <vt:lpstr>CRIME SCENE</vt:lpstr>
      <vt:lpstr>WHAT IS A CRIME?</vt:lpstr>
      <vt:lpstr>CORPUS DELICTI “Body (essential elements) of the Crime”</vt:lpstr>
      <vt:lpstr>CRIME SCENE TEAM</vt:lpstr>
      <vt:lpstr>CRIME SCENE INVESTIGATION</vt:lpstr>
      <vt:lpstr>Defining the Crime Scene </vt:lpstr>
      <vt:lpstr>Primary vs. Secondary</vt:lpstr>
      <vt:lpstr>Primary vs. Secondary</vt:lpstr>
      <vt:lpstr>Primary vs. Secondary</vt:lpstr>
      <vt:lpstr>PROCESSING A CRIME SCENE</vt:lpstr>
      <vt:lpstr>FIRST OFFICER ON THE SCENE</vt:lpstr>
      <vt:lpstr>Slide 12</vt:lpstr>
      <vt:lpstr>CRIME SCENE SURVEY</vt:lpstr>
      <vt:lpstr>DOCUMENTATION</vt:lpstr>
      <vt:lpstr> SEARCH METHODS</vt:lpstr>
      <vt:lpstr>CRIME SCENE SKETCH</vt:lpstr>
      <vt:lpstr>COLLECTING AND PACKAGING EVIDENCE</vt:lpstr>
      <vt:lpstr> PACKAGING</vt:lpstr>
      <vt:lpstr>CHAIN OF CUSTODY</vt:lpstr>
      <vt:lpstr>CHAIN OF CUSTODY</vt:lpstr>
      <vt:lpstr>Crime Scene Reconstruction</vt:lpstr>
      <vt:lpstr>CRIME SCENE RECONSTRUCTION</vt:lpstr>
      <vt:lpstr>CRIME SCENE RECONSTRUCTION</vt:lpstr>
      <vt:lpstr>CRIME SCENE RECONSTRUCTION</vt:lpstr>
      <vt:lpstr>CRIME SCENE RECONSTRUCTION</vt:lpstr>
      <vt:lpstr>CRIME SCENE RECONSTRUCTION</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FORENSIC SCIENCE</dc:title>
  <dc:creator>Willow Brook</dc:creator>
  <cp:lastModifiedBy> </cp:lastModifiedBy>
  <cp:revision>209</cp:revision>
  <cp:lastPrinted>2001-08-30T13:44:22Z</cp:lastPrinted>
  <dcterms:created xsi:type="dcterms:W3CDTF">2000-05-23T21:35:51Z</dcterms:created>
  <dcterms:modified xsi:type="dcterms:W3CDTF">2008-08-25T17:33:50Z</dcterms:modified>
</cp:coreProperties>
</file>